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0" r:id="rId2"/>
    <p:sldId id="267" r:id="rId3"/>
    <p:sldId id="284" r:id="rId4"/>
    <p:sldId id="269" r:id="rId5"/>
    <p:sldId id="310" r:id="rId6"/>
    <p:sldId id="287" r:id="rId7"/>
    <p:sldId id="312" r:id="rId8"/>
    <p:sldId id="286" r:id="rId9"/>
    <p:sldId id="317" r:id="rId10"/>
    <p:sldId id="280" r:id="rId11"/>
    <p:sldId id="273" r:id="rId12"/>
    <p:sldId id="319" r:id="rId13"/>
    <p:sldId id="318" r:id="rId14"/>
    <p:sldId id="322" r:id="rId15"/>
    <p:sldId id="320" r:id="rId16"/>
    <p:sldId id="321" r:id="rId17"/>
    <p:sldId id="314" r:id="rId18"/>
    <p:sldId id="325" r:id="rId19"/>
    <p:sldId id="301" r:id="rId20"/>
    <p:sldId id="261" r:id="rId21"/>
    <p:sldId id="315" r:id="rId22"/>
    <p:sldId id="323" r:id="rId23"/>
    <p:sldId id="324" r:id="rId24"/>
    <p:sldId id="271" r:id="rId25"/>
    <p:sldId id="316" r:id="rId26"/>
    <p:sldId id="264" r:id="rId27"/>
    <p:sldId id="282" r:id="rId2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87C9"/>
    <a:srgbClr val="4CA5E2"/>
    <a:srgbClr val="2F97DD"/>
    <a:srgbClr val="2080C2"/>
    <a:srgbClr val="959595"/>
    <a:srgbClr val="A6A6A6"/>
    <a:srgbClr val="478DC1"/>
    <a:srgbClr val="5394C5"/>
    <a:srgbClr val="5999C7"/>
    <a:srgbClr val="5D79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6" autoAdjust="0"/>
    <p:restoredTop sz="93476" autoAdjust="0"/>
  </p:normalViewPr>
  <p:slideViewPr>
    <p:cSldViewPr snapToGrid="0" showGuides="1">
      <p:cViewPr varScale="1">
        <p:scale>
          <a:sx n="104" d="100"/>
          <a:sy n="104" d="100"/>
        </p:scale>
        <p:origin x="-504" y="-270"/>
      </p:cViewPr>
      <p:guideLst>
        <p:guide orient="horz" pos="2160"/>
        <p:guide pos="3863"/>
      </p:guideLst>
    </p:cSldViewPr>
  </p:slideViewPr>
  <p:outlineViewPr>
    <p:cViewPr>
      <p:scale>
        <a:sx n="33" d="100"/>
        <a:sy n="33" d="100"/>
      </p:scale>
      <p:origin x="0" y="276"/>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71F76-84BD-4CB3-AC06-4561AE45B2DE}" type="datetimeFigureOut">
              <a:rPr lang="ko-KR" altLang="en-US" smtClean="0"/>
              <a:t>2020-06-12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3043C-99BE-4C29-B74A-5A57E504D464}" type="slidenum">
              <a:rPr lang="ko-KR" altLang="en-US" smtClean="0"/>
              <a:t>‹#›</a:t>
            </a:fld>
            <a:endParaRPr lang="ko-KR" altLang="en-US"/>
          </a:p>
        </p:txBody>
      </p:sp>
    </p:spTree>
    <p:extLst>
      <p:ext uri="{BB962C8B-B14F-4D97-AF65-F5344CB8AC3E}">
        <p14:creationId xmlns:p14="http://schemas.microsoft.com/office/powerpoint/2010/main" val="39526081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11</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12</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13</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14</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15</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16</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18</a:t>
            </a:fld>
            <a:endParaRPr lang="ko-KR" altLang="en-US"/>
          </a:p>
        </p:txBody>
      </p:sp>
    </p:spTree>
    <p:extLst>
      <p:ext uri="{BB962C8B-B14F-4D97-AF65-F5344CB8AC3E}">
        <p14:creationId xmlns:p14="http://schemas.microsoft.com/office/powerpoint/2010/main" val="714492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22</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883043C-99BE-4C29-B74A-5A57E504D464}" type="slidenum">
              <a:rPr lang="ko-KR" altLang="en-US" smtClean="0"/>
              <a:t>23</a:t>
            </a:fld>
            <a:endParaRPr lang="ko-KR" altLang="en-US"/>
          </a:p>
        </p:txBody>
      </p:sp>
    </p:spTree>
    <p:extLst>
      <p:ext uri="{BB962C8B-B14F-4D97-AF65-F5344CB8AC3E}">
        <p14:creationId xmlns:p14="http://schemas.microsoft.com/office/powerpoint/2010/main" val="385257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2052605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74520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120902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354253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4960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3566070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409339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207729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176482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236982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24C9ED0-7B73-4B9A-93CD-53D8113C5773}" type="datetimeFigureOut">
              <a:rPr lang="ko-KR" altLang="en-US" smtClean="0"/>
              <a:t>2020-06-12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3444132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C9ED0-7B73-4B9A-93CD-53D8113C5773}" type="datetimeFigureOut">
              <a:rPr lang="ko-KR" altLang="en-US" smtClean="0"/>
              <a:t>2020-06-12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EE958-5079-4060-8DCC-27BBD94CE148}" type="slidenum">
              <a:rPr lang="ko-KR" altLang="en-US" smtClean="0"/>
              <a:t>‹#›</a:t>
            </a:fld>
            <a:endParaRPr lang="ko-KR" altLang="en-US"/>
          </a:p>
        </p:txBody>
      </p:sp>
    </p:spTree>
    <p:extLst>
      <p:ext uri="{BB962C8B-B14F-4D97-AF65-F5344CB8AC3E}">
        <p14:creationId xmlns:p14="http://schemas.microsoft.com/office/powerpoint/2010/main" val="4043122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5" name="그룹 4"/>
          <p:cNvGrpSpPr/>
          <p:nvPr/>
        </p:nvGrpSpPr>
        <p:grpSpPr>
          <a:xfrm>
            <a:off x="-167950" y="-2"/>
            <a:ext cx="12527900" cy="4555067"/>
            <a:chOff x="-167950" y="-1"/>
            <a:chExt cx="12527900" cy="4555067"/>
          </a:xfrm>
        </p:grpSpPr>
        <p:sp>
          <p:nvSpPr>
            <p:cNvPr id="2" name="직사각형 1"/>
            <p:cNvSpPr/>
            <p:nvPr/>
          </p:nvSpPr>
          <p:spPr>
            <a:xfrm>
              <a:off x="0" y="-1"/>
              <a:ext cx="12192000" cy="45550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t="41010" b="36497"/>
            <a:stretch/>
          </p:blipFill>
          <p:spPr>
            <a:xfrm>
              <a:off x="-167950" y="2086169"/>
              <a:ext cx="12527900" cy="2468897"/>
            </a:xfrm>
            <a:prstGeom prst="rect">
              <a:avLst/>
            </a:prstGeom>
          </p:spPr>
        </p:pic>
      </p:grpSp>
      <p:sp>
        <p:nvSpPr>
          <p:cNvPr id="6" name="TextBox 5"/>
          <p:cNvSpPr txBox="1"/>
          <p:nvPr/>
        </p:nvSpPr>
        <p:spPr>
          <a:xfrm>
            <a:off x="529094" y="1487324"/>
            <a:ext cx="8848897" cy="1446550"/>
          </a:xfrm>
          <a:prstGeom prst="rect">
            <a:avLst/>
          </a:prstGeom>
          <a:noFill/>
        </p:spPr>
        <p:txBody>
          <a:bodyPr wrap="none" rtlCol="0">
            <a:spAutoFit/>
          </a:bodyPr>
          <a:lstStyle/>
          <a:p>
            <a:r>
              <a:rPr lang="ko-KR" altLang="en-US" sz="4400" b="1" dirty="0" smtClean="0">
                <a:solidFill>
                  <a:srgbClr val="2187C9"/>
                </a:solidFill>
                <a:latin typeface="HY강B" panose="02030600000101010101" pitchFamily="18" charset="-127"/>
                <a:ea typeface="HY강B" panose="02030600000101010101" pitchFamily="18" charset="-127"/>
              </a:rPr>
              <a:t>소프트웨어공학</a:t>
            </a:r>
            <a:r>
              <a:rPr lang="en-US" altLang="ko-KR" sz="4400" b="1" dirty="0" smtClean="0">
                <a:solidFill>
                  <a:srgbClr val="2187C9"/>
                </a:solidFill>
                <a:latin typeface="HY강B" panose="02030600000101010101" pitchFamily="18" charset="-127"/>
                <a:ea typeface="HY강B" panose="02030600000101010101" pitchFamily="18" charset="-127"/>
              </a:rPr>
              <a:t> </a:t>
            </a:r>
            <a:r>
              <a:rPr lang="ko-KR" altLang="en-US" sz="4400" b="1" dirty="0" smtClean="0">
                <a:solidFill>
                  <a:srgbClr val="2187C9"/>
                </a:solidFill>
                <a:latin typeface="HY강B" panose="02030600000101010101" pitchFamily="18" charset="-127"/>
                <a:ea typeface="HY강B" panose="02030600000101010101" pitchFamily="18" charset="-127"/>
              </a:rPr>
              <a:t>프로젝트 최종발표</a:t>
            </a:r>
            <a:endParaRPr lang="en-US" altLang="ko-KR" sz="4400" b="1" dirty="0">
              <a:solidFill>
                <a:srgbClr val="2187C9"/>
              </a:solidFill>
              <a:latin typeface="HY강B" panose="02030600000101010101" pitchFamily="18" charset="-127"/>
              <a:ea typeface="HY강B" panose="02030600000101010101" pitchFamily="18" charset="-127"/>
            </a:endParaRPr>
          </a:p>
          <a:p>
            <a:r>
              <a:rPr lang="ko-KR" altLang="en-US" sz="4400" b="1" dirty="0" smtClean="0">
                <a:solidFill>
                  <a:srgbClr val="2187C9"/>
                </a:solidFill>
                <a:latin typeface="HY강B" panose="02030600000101010101" pitchFamily="18" charset="-127"/>
                <a:ea typeface="HY강B" panose="02030600000101010101" pitchFamily="18" charset="-127"/>
              </a:rPr>
              <a:t>                 카페요</a:t>
            </a:r>
            <a:endParaRPr lang="ko-KR" altLang="en-US" sz="4400" b="1" dirty="0">
              <a:solidFill>
                <a:srgbClr val="2187C9"/>
              </a:solidFill>
              <a:latin typeface="HY강B" panose="02030600000101010101" pitchFamily="18" charset="-127"/>
              <a:ea typeface="HY강B" panose="02030600000101010101" pitchFamily="18" charset="-127"/>
            </a:endParaRPr>
          </a:p>
        </p:txBody>
      </p:sp>
      <p:sp>
        <p:nvSpPr>
          <p:cNvPr id="7" name="TextBox 6"/>
          <p:cNvSpPr txBox="1"/>
          <p:nvPr/>
        </p:nvSpPr>
        <p:spPr>
          <a:xfrm>
            <a:off x="3038613" y="3965796"/>
            <a:ext cx="9001182" cy="369332"/>
          </a:xfrm>
          <a:prstGeom prst="rect">
            <a:avLst/>
          </a:prstGeom>
          <a:noFill/>
        </p:spPr>
        <p:txBody>
          <a:bodyPr wrap="none" rtlCol="0">
            <a:spAutoFit/>
          </a:bodyPr>
          <a:lstStyle/>
          <a:p>
            <a:r>
              <a:rPr lang="en-US" altLang="ko-KR" dirty="0" smtClean="0">
                <a:solidFill>
                  <a:schemeClr val="bg1"/>
                </a:solidFill>
              </a:rPr>
              <a:t>2015114298 </a:t>
            </a:r>
            <a:r>
              <a:rPr lang="ko-KR" altLang="en-US" dirty="0" smtClean="0">
                <a:solidFill>
                  <a:schemeClr val="bg1"/>
                </a:solidFill>
              </a:rPr>
              <a:t>배홍직  </a:t>
            </a:r>
            <a:r>
              <a:rPr lang="en-US" altLang="ko-KR" dirty="0" smtClean="0">
                <a:solidFill>
                  <a:schemeClr val="bg1"/>
                </a:solidFill>
              </a:rPr>
              <a:t>2015110224 </a:t>
            </a:r>
            <a:r>
              <a:rPr lang="ko-KR" altLang="en-US" dirty="0" smtClean="0">
                <a:solidFill>
                  <a:schemeClr val="bg1"/>
                </a:solidFill>
              </a:rPr>
              <a:t>이현준   </a:t>
            </a:r>
            <a:r>
              <a:rPr lang="en-US" altLang="ko-KR" dirty="0" smtClean="0">
                <a:solidFill>
                  <a:schemeClr val="bg1"/>
                </a:solidFill>
              </a:rPr>
              <a:t>2018113884 </a:t>
            </a:r>
            <a:r>
              <a:rPr lang="ko-KR" altLang="en-US" dirty="0" smtClean="0">
                <a:solidFill>
                  <a:schemeClr val="bg1"/>
                </a:solidFill>
              </a:rPr>
              <a:t>김경주   </a:t>
            </a:r>
            <a:r>
              <a:rPr lang="en-US" altLang="ko-KR" dirty="0" smtClean="0">
                <a:solidFill>
                  <a:schemeClr val="bg1"/>
                </a:solidFill>
              </a:rPr>
              <a:t>2018116331 </a:t>
            </a:r>
            <a:r>
              <a:rPr lang="ko-KR" altLang="en-US" dirty="0" smtClean="0">
                <a:solidFill>
                  <a:schemeClr val="bg1"/>
                </a:solidFill>
              </a:rPr>
              <a:t>이채현</a:t>
            </a:r>
            <a:endParaRPr lang="en-US" altLang="ko-KR" dirty="0">
              <a:solidFill>
                <a:schemeClr val="bg1"/>
              </a:solidFill>
            </a:endParaRPr>
          </a:p>
        </p:txBody>
      </p:sp>
      <p:pic>
        <p:nvPicPr>
          <p:cNvPr id="10" name="그림 9">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884111" y="2139640"/>
            <a:ext cx="735288" cy="754141"/>
          </a:xfrm>
          <a:prstGeom prst="rect">
            <a:avLst/>
          </a:prstGeom>
        </p:spPr>
      </p:pic>
    </p:spTree>
    <p:extLst>
      <p:ext uri="{BB962C8B-B14F-4D97-AF65-F5344CB8AC3E}">
        <p14:creationId xmlns:p14="http://schemas.microsoft.com/office/powerpoint/2010/main" val="1663740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 y="428"/>
            <a:ext cx="12191239" cy="6857572"/>
          </a:xfrm>
          <a:prstGeom prst="rect">
            <a:avLst/>
          </a:prstGeom>
        </p:spPr>
      </p:pic>
      <p:sp>
        <p:nvSpPr>
          <p:cNvPr id="17" name="직사각형 16"/>
          <p:cNvSpPr/>
          <p:nvPr/>
        </p:nvSpPr>
        <p:spPr>
          <a:xfrm>
            <a:off x="761" y="428"/>
            <a:ext cx="12192000" cy="6869412"/>
          </a:xfrm>
          <a:prstGeom prst="rect">
            <a:avLst/>
          </a:prstGeom>
          <a:solidFill>
            <a:srgbClr val="8180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4248150" y="1581150"/>
            <a:ext cx="3695700" cy="3695700"/>
          </a:xfrm>
          <a:prstGeom prst="ellipse">
            <a:avLst/>
          </a:prstGeom>
          <a:noFill/>
          <a:ln w="444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187C9"/>
              </a:solidFill>
            </a:endParaRPr>
          </a:p>
        </p:txBody>
      </p:sp>
      <p:cxnSp>
        <p:nvCxnSpPr>
          <p:cNvPr id="6" name="직선 연결선 5"/>
          <p:cNvCxnSpPr/>
          <p:nvPr/>
        </p:nvCxnSpPr>
        <p:spPr>
          <a:xfrm flipH="1">
            <a:off x="2934169" y="2881002"/>
            <a:ext cx="723431" cy="803781"/>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flipV="1">
            <a:off x="8337978" y="2604166"/>
            <a:ext cx="577422" cy="830970"/>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347471" y="3619294"/>
            <a:ext cx="3522399" cy="1815882"/>
          </a:xfrm>
          <a:prstGeom prst="rect">
            <a:avLst/>
          </a:prstGeom>
        </p:spPr>
        <p:txBody>
          <a:bodyPr wrap="square">
            <a:spAutoFit/>
          </a:bodyPr>
          <a:lstStyle/>
          <a:p>
            <a:r>
              <a:rPr lang="en-US" altLang="ko-KR" sz="2800" dirty="0" smtClean="0">
                <a:solidFill>
                  <a:schemeClr val="bg1"/>
                </a:solidFill>
                <a:latin typeface="HY강B" panose="02030600000101010101" pitchFamily="18" charset="-127"/>
                <a:ea typeface="HY강B" panose="02030600000101010101" pitchFamily="18" charset="-127"/>
              </a:rPr>
              <a:t>SPRINT </a:t>
            </a:r>
            <a:r>
              <a:rPr lang="ko-KR" altLang="en-US" sz="2800" dirty="0" smtClean="0">
                <a:solidFill>
                  <a:schemeClr val="bg1"/>
                </a:solidFill>
                <a:latin typeface="HY강B" panose="02030600000101010101" pitchFamily="18" charset="-127"/>
                <a:ea typeface="HY강B" panose="02030600000101010101" pitchFamily="18" charset="-127"/>
              </a:rPr>
              <a:t>일정에 맞게 각자 하고 있는 일을 알아보기 쉽게 업데이트 </a:t>
            </a:r>
            <a:endParaRPr lang="en-US" altLang="ko-KR" sz="2800" dirty="0">
              <a:solidFill>
                <a:schemeClr val="bg1"/>
              </a:solidFill>
              <a:latin typeface="HY강B" panose="02030600000101010101" pitchFamily="18" charset="-127"/>
              <a:ea typeface="HY강B" panose="02030600000101010101" pitchFamily="18" charset="-127"/>
            </a:endParaRPr>
          </a:p>
        </p:txBody>
      </p:sp>
      <p:sp>
        <p:nvSpPr>
          <p:cNvPr id="14" name="직사각형 13"/>
          <p:cNvSpPr/>
          <p:nvPr/>
        </p:nvSpPr>
        <p:spPr>
          <a:xfrm>
            <a:off x="8780064" y="1426444"/>
            <a:ext cx="2813221" cy="1384995"/>
          </a:xfrm>
          <a:prstGeom prst="rect">
            <a:avLst/>
          </a:prstGeom>
        </p:spPr>
        <p:txBody>
          <a:bodyPr wrap="square">
            <a:spAutoFit/>
          </a:bodyPr>
          <a:lstStyle/>
          <a:p>
            <a:r>
              <a:rPr lang="en-US" altLang="ko-KR" sz="2800" dirty="0" smtClean="0">
                <a:solidFill>
                  <a:schemeClr val="bg1"/>
                </a:solidFill>
                <a:latin typeface="HY강B" panose="02030600000101010101" pitchFamily="18" charset="-127"/>
                <a:ea typeface="HY강B" panose="02030600000101010101" pitchFamily="18" charset="-127"/>
              </a:rPr>
              <a:t>JIRA</a:t>
            </a:r>
            <a:r>
              <a:rPr lang="ko-KR" altLang="en-US" sz="2800" dirty="0" smtClean="0">
                <a:solidFill>
                  <a:schemeClr val="bg1"/>
                </a:solidFill>
                <a:latin typeface="HY강B" panose="02030600000101010101" pitchFamily="18" charset="-127"/>
                <a:ea typeface="HY강B" panose="02030600000101010101" pitchFamily="18" charset="-127"/>
              </a:rPr>
              <a:t>에서 한 일 업데이트</a:t>
            </a:r>
            <a:r>
              <a:rPr lang="en-US" altLang="ko-KR" sz="2800" dirty="0" smtClean="0">
                <a:solidFill>
                  <a:schemeClr val="bg1"/>
                </a:solidFill>
                <a:latin typeface="HY강B" panose="02030600000101010101" pitchFamily="18" charset="-127"/>
                <a:ea typeface="HY강B" panose="02030600000101010101" pitchFamily="18" charset="-127"/>
              </a:rPr>
              <a:t>, </a:t>
            </a:r>
          </a:p>
          <a:p>
            <a:r>
              <a:rPr lang="ko-KR" altLang="en-US" sz="2800" dirty="0" smtClean="0">
                <a:solidFill>
                  <a:schemeClr val="bg1"/>
                </a:solidFill>
                <a:latin typeface="HY강B" panose="02030600000101010101" pitchFamily="18" charset="-127"/>
                <a:ea typeface="HY강B" panose="02030600000101010101" pitchFamily="18" charset="-127"/>
              </a:rPr>
              <a:t>개발 공동작업</a:t>
            </a:r>
            <a:endParaRPr lang="en-US" altLang="ko-KR" sz="2800" dirty="0">
              <a:solidFill>
                <a:schemeClr val="bg1"/>
              </a:solidFill>
              <a:latin typeface="HY강B" panose="02030600000101010101" pitchFamily="18" charset="-127"/>
              <a:ea typeface="HY강B" panose="02030600000101010101" pitchFamily="18" charset="-127"/>
            </a:endParaRPr>
          </a:p>
        </p:txBody>
      </p:sp>
      <p:grpSp>
        <p:nvGrpSpPr>
          <p:cNvPr id="2" name="그룹 1"/>
          <p:cNvGrpSpPr/>
          <p:nvPr/>
        </p:nvGrpSpPr>
        <p:grpSpPr>
          <a:xfrm>
            <a:off x="242049" y="285750"/>
            <a:ext cx="2163178" cy="661719"/>
            <a:chOff x="242049" y="285750"/>
            <a:chExt cx="2163178" cy="661719"/>
          </a:xfrm>
        </p:grpSpPr>
        <p:sp>
          <p:nvSpPr>
            <p:cNvPr id="11" name="TextBox 10"/>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22" name="TextBox 21"/>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3" name="그림 22">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0" name="AutoShape 2" descr="File:Octicons-mark-github.svg - Wikimedia Commons"/>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AutoShape 5" descr="File:Octicons-mark-github.svg - Wikimedia Commons"/>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084" name="Picture 12" descr="Github 무료 아이콘 의 Social Media &amp; Log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371" y="2717687"/>
            <a:ext cx="3600450" cy="3600451"/>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Jira Software – Logos Downloa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5988" y="1448244"/>
            <a:ext cx="3690773" cy="1432758"/>
          </a:xfrm>
          <a:prstGeom prst="rect">
            <a:avLst/>
          </a:prstGeom>
          <a:noFill/>
          <a:extLst>
            <a:ext uri="{909E8E84-426E-40DD-AFC4-6F175D3DCCD1}">
              <a14:hiddenFill xmlns:a14="http://schemas.microsoft.com/office/drawing/2010/main">
                <a:solidFill>
                  <a:srgbClr val="FFFFFF"/>
                </a:solidFill>
              </a14:hiddenFill>
            </a:ext>
          </a:extLst>
        </p:spPr>
      </p:pic>
      <p:sp>
        <p:nvSpPr>
          <p:cNvPr id="25"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543045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3644047" y="2741154"/>
            <a:ext cx="4903907" cy="1200329"/>
          </a:xfrm>
          <a:prstGeom prst="rect">
            <a:avLst/>
          </a:prstGeom>
          <a:noFill/>
        </p:spPr>
        <p:txBody>
          <a:bodyPr wrap="non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4824130" y="2464155"/>
            <a:ext cx="3075433" cy="1478033"/>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2187C9"/>
                </a:solidFill>
                <a:latin typeface="HY강B" panose="02030600000101010101" pitchFamily="18" charset="-127"/>
                <a:ea typeface="HY강B" panose="02030600000101010101" pitchFamily="18" charset="-127"/>
              </a:rPr>
              <a:t>카페요</a:t>
            </a:r>
            <a:endParaRPr lang="en-US" altLang="ko-KR" sz="5400" dirty="0">
              <a:solidFill>
                <a:srgbClr val="2187C9"/>
              </a:solidFill>
              <a:latin typeface="나눔고딕" panose="020D0604000000000000" pitchFamily="50" charset="-127"/>
              <a:ea typeface="나눔고딕" panose="020D0604000000000000" pitchFamily="50" charset="-127"/>
            </a:endParaRPr>
          </a:p>
        </p:txBody>
      </p:sp>
      <p:pic>
        <p:nvPicPr>
          <p:cNvPr id="14" name="그림 13">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4474409" y="2996187"/>
            <a:ext cx="844402" cy="866053"/>
          </a:xfrm>
          <a:prstGeom prst="rect">
            <a:avLst/>
          </a:prstGeom>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286" y="3942188"/>
            <a:ext cx="10267950"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711" y="808969"/>
            <a:ext cx="1029652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045384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6286501" cy="4802020"/>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2187C9"/>
                </a:solidFill>
                <a:latin typeface="HY강B" panose="02030600000101010101" pitchFamily="18" charset="-127"/>
                <a:ea typeface="HY강B" panose="02030600000101010101" pitchFamily="18" charset="-127"/>
              </a:rPr>
              <a:t>보이스톡</a:t>
            </a:r>
            <a:r>
              <a:rPr lang="ko-KR" altLang="en-US" sz="5400" b="1" dirty="0" smtClean="0">
                <a:solidFill>
                  <a:srgbClr val="2187C9"/>
                </a:solidFill>
                <a:latin typeface="HY강B" panose="02030600000101010101" pitchFamily="18" charset="-127"/>
                <a:ea typeface="HY강B" panose="02030600000101010101" pitchFamily="18" charset="-127"/>
              </a:rPr>
              <a:t> </a:t>
            </a:r>
            <a:r>
              <a:rPr lang="ko-KR" altLang="en-US" sz="5400" b="1" dirty="0" err="1" smtClean="0">
                <a:solidFill>
                  <a:srgbClr val="2187C9"/>
                </a:solidFill>
                <a:latin typeface="HY강B" panose="02030600000101010101" pitchFamily="18" charset="-127"/>
                <a:ea typeface="HY강B" panose="02030600000101010101" pitchFamily="18" charset="-127"/>
              </a:rPr>
              <a:t>한거</a:t>
            </a:r>
            <a:r>
              <a:rPr lang="ko-KR" altLang="en-US" sz="5400" b="1" dirty="0" smtClean="0">
                <a:solidFill>
                  <a:srgbClr val="2187C9"/>
                </a:solidFill>
                <a:latin typeface="HY강B" panose="02030600000101010101" pitchFamily="18" charset="-127"/>
                <a:ea typeface="HY강B" panose="02030600000101010101" pitchFamily="18" charset="-127"/>
              </a:rPr>
              <a:t> 날짜까지 보이게 </a:t>
            </a:r>
            <a:r>
              <a:rPr lang="ko-KR" altLang="en-US" sz="5400" b="1" dirty="0" err="1" smtClean="0">
                <a:solidFill>
                  <a:srgbClr val="2187C9"/>
                </a:solidFill>
                <a:latin typeface="HY강B" panose="02030600000101010101" pitchFamily="18" charset="-127"/>
                <a:ea typeface="HY강B" panose="02030600000101010101" pitchFamily="18" charset="-127"/>
              </a:rPr>
              <a:t>캡쳐해서</a:t>
            </a:r>
            <a:r>
              <a:rPr lang="ko-KR" altLang="en-US" sz="5400" b="1" dirty="0" smtClean="0">
                <a:solidFill>
                  <a:srgbClr val="2187C9"/>
                </a:solidFill>
                <a:latin typeface="HY강B" panose="02030600000101010101" pitchFamily="18" charset="-127"/>
                <a:ea typeface="HY강B" panose="02030600000101010101" pitchFamily="18" charset="-127"/>
              </a:rPr>
              <a:t> 정리한 화면</a:t>
            </a:r>
            <a:endParaRPr lang="en-US" altLang="ko-KR" sz="5400" dirty="0">
              <a:solidFill>
                <a:srgbClr val="2187C9"/>
              </a:solidFill>
              <a:latin typeface="나눔고딕" panose="020D0604000000000000" pitchFamily="50" charset="-127"/>
              <a:ea typeface="나눔고딕" panose="020D0604000000000000" pitchFamily="50" charset="-127"/>
            </a:endParaRPr>
          </a:p>
        </p:txBody>
      </p:sp>
      <p:grpSp>
        <p:nvGrpSpPr>
          <p:cNvPr id="14" name="그룹 13"/>
          <p:cNvGrpSpPr/>
          <p:nvPr/>
        </p:nvGrpSpPr>
        <p:grpSpPr>
          <a:xfrm>
            <a:off x="242049" y="285750"/>
            <a:ext cx="2163178" cy="661719"/>
            <a:chOff x="242049" y="285750"/>
            <a:chExt cx="2163178" cy="661719"/>
          </a:xfrm>
        </p:grpSpPr>
        <p:sp>
          <p:nvSpPr>
            <p:cNvPr id="15" name="TextBox 14"/>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6" name="TextBox 15"/>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7" name="그림 16">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8"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824153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6286501" cy="3416320"/>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FF0000"/>
                </a:solidFill>
                <a:latin typeface="HY강B" panose="02030600000101010101" pitchFamily="18" charset="-127"/>
                <a:ea typeface="HY강B" panose="02030600000101010101" pitchFamily="18" charset="-127"/>
              </a:rPr>
              <a:t>깃헙</a:t>
            </a:r>
            <a:r>
              <a:rPr lang="ko-KR" altLang="en-US" sz="5400" b="1" dirty="0" smtClean="0">
                <a:solidFill>
                  <a:srgbClr val="FF0000"/>
                </a:solidFill>
                <a:latin typeface="HY강B" panose="02030600000101010101" pitchFamily="18" charset="-127"/>
                <a:ea typeface="HY강B" panose="02030600000101010101" pitchFamily="18" charset="-127"/>
              </a:rPr>
              <a:t> </a:t>
            </a:r>
            <a:r>
              <a:rPr lang="ko-KR" altLang="en-US" sz="5400" b="1" dirty="0" err="1" smtClean="0">
                <a:solidFill>
                  <a:srgbClr val="FF0000"/>
                </a:solidFill>
                <a:latin typeface="HY강B" panose="02030600000101010101" pitchFamily="18" charset="-127"/>
                <a:ea typeface="HY강B" panose="02030600000101010101" pitchFamily="18" charset="-127"/>
              </a:rPr>
              <a:t>증명자료넣기</a:t>
            </a:r>
            <a:r>
              <a:rPr lang="en-US" altLang="ko-KR" sz="5400" b="1" dirty="0" smtClean="0">
                <a:solidFill>
                  <a:srgbClr val="FF0000"/>
                </a:solidFill>
                <a:latin typeface="HY강B" panose="02030600000101010101" pitchFamily="18" charset="-127"/>
                <a:ea typeface="HY강B" panose="02030600000101010101" pitchFamily="18" charset="-127"/>
              </a:rPr>
              <a:t>(</a:t>
            </a:r>
            <a:r>
              <a:rPr lang="ko-KR" altLang="en-US" sz="5400" b="1" dirty="0" smtClean="0">
                <a:latin typeface="HY강B" panose="02030600000101010101" pitchFamily="18" charset="-127"/>
                <a:ea typeface="HY강B" panose="02030600000101010101" pitchFamily="18" charset="-127"/>
              </a:rPr>
              <a:t>채현</a:t>
            </a:r>
            <a:r>
              <a:rPr lang="en-US" altLang="ko-KR" sz="5400" b="1" dirty="0">
                <a:latin typeface="HY강B" panose="02030600000101010101" pitchFamily="18" charset="-127"/>
                <a:ea typeface="HY강B" panose="02030600000101010101" pitchFamily="18" charset="-127"/>
              </a:rPr>
              <a:t>)</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910639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13" name="TextBox 12"/>
          <p:cNvSpPr txBox="1"/>
          <p:nvPr/>
        </p:nvSpPr>
        <p:spPr>
          <a:xfrm>
            <a:off x="2579914" y="1586992"/>
            <a:ext cx="9421586" cy="3416320"/>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1C72AC"/>
                </a:solidFill>
                <a:latin typeface="HY강B" panose="02030600000101010101" pitchFamily="18" charset="-127"/>
                <a:ea typeface="HY강B" panose="02030600000101010101" pitchFamily="18" charset="-127"/>
              </a:rPr>
              <a:t>데이터베이스 </a:t>
            </a:r>
            <a:r>
              <a:rPr lang="ko-KR" altLang="en-US" sz="5400" b="1" dirty="0" err="1" smtClean="0">
                <a:solidFill>
                  <a:srgbClr val="1C72AC"/>
                </a:solidFill>
                <a:latin typeface="HY강B" panose="02030600000101010101" pitchFamily="18" charset="-127"/>
                <a:ea typeface="HY강B" panose="02030600000101010101" pitchFamily="18" charset="-127"/>
              </a:rPr>
              <a:t>수집한거</a:t>
            </a:r>
            <a:r>
              <a:rPr lang="ko-KR" altLang="en-US" sz="5400" b="1" dirty="0" smtClean="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1C72AC"/>
                </a:solidFill>
                <a:latin typeface="HY강B" panose="02030600000101010101" pitchFamily="18" charset="-127"/>
                <a:ea typeface="HY강B" panose="02030600000101010101" pitchFamily="18" charset="-127"/>
              </a:rPr>
              <a:t>넣은거</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4" name="그룹 13"/>
          <p:cNvGrpSpPr/>
          <p:nvPr/>
        </p:nvGrpSpPr>
        <p:grpSpPr>
          <a:xfrm>
            <a:off x="242049" y="285750"/>
            <a:ext cx="2163178" cy="661719"/>
            <a:chOff x="242049" y="285750"/>
            <a:chExt cx="2163178" cy="661719"/>
          </a:xfrm>
        </p:grpSpPr>
        <p:sp>
          <p:nvSpPr>
            <p:cNvPr id="15" name="TextBox 14"/>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6" name="TextBox 15"/>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7" name="그림 16">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8"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858210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13" name="TextBox 12"/>
          <p:cNvSpPr txBox="1"/>
          <p:nvPr/>
        </p:nvSpPr>
        <p:spPr>
          <a:xfrm>
            <a:off x="2579914" y="1586992"/>
            <a:ext cx="9421586" cy="1754326"/>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1C72AC"/>
                </a:solidFill>
                <a:latin typeface="HY강B" panose="02030600000101010101" pitchFamily="18" charset="-127"/>
                <a:ea typeface="HY강B" panose="02030600000101010101" pitchFamily="18" charset="-127"/>
              </a:rPr>
              <a:t>서버연결 코드 </a:t>
            </a:r>
            <a:r>
              <a:rPr lang="en-US" altLang="ko-KR" sz="5400" b="1" dirty="0" smtClean="0">
                <a:solidFill>
                  <a:srgbClr val="1C72AC"/>
                </a:solidFill>
                <a:latin typeface="HY강B" panose="02030600000101010101" pitchFamily="18" charset="-127"/>
                <a:ea typeface="HY강B" panose="02030600000101010101" pitchFamily="18" charset="-127"/>
              </a:rPr>
              <a:t>+</a:t>
            </a:r>
            <a:r>
              <a:rPr lang="ko-KR" altLang="en-US" sz="5400" b="1" dirty="0" smtClean="0">
                <a:solidFill>
                  <a:srgbClr val="1C72AC"/>
                </a:solidFill>
                <a:latin typeface="HY강B" panose="02030600000101010101" pitchFamily="18" charset="-127"/>
                <a:ea typeface="HY강B" panose="02030600000101010101" pitchFamily="18" charset="-127"/>
              </a:rPr>
              <a:t>설명 넣기</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4" name="그룹 13"/>
          <p:cNvGrpSpPr/>
          <p:nvPr/>
        </p:nvGrpSpPr>
        <p:grpSpPr>
          <a:xfrm>
            <a:off x="242049" y="285750"/>
            <a:ext cx="2163178" cy="661719"/>
            <a:chOff x="242049" y="285750"/>
            <a:chExt cx="2163178" cy="661719"/>
          </a:xfrm>
        </p:grpSpPr>
        <p:sp>
          <p:nvSpPr>
            <p:cNvPr id="15" name="TextBox 14"/>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6" name="TextBox 15"/>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7" name="그림 16">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8"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937217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6286501" cy="1478033"/>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1C72AC"/>
                </a:solidFill>
                <a:latin typeface="HY강B" panose="02030600000101010101" pitchFamily="18" charset="-127"/>
                <a:ea typeface="HY강B" panose="02030600000101010101" pitchFamily="18" charset="-127"/>
              </a:rPr>
              <a:t>테스팅</a:t>
            </a:r>
            <a:r>
              <a:rPr lang="ko-KR" altLang="en-US" sz="5400" b="1" dirty="0" smtClean="0">
                <a:solidFill>
                  <a:srgbClr val="1C72AC"/>
                </a:solidFill>
                <a:latin typeface="HY강B" panose="02030600000101010101" pitchFamily="18" charset="-127"/>
                <a:ea typeface="HY강B" panose="02030600000101010101" pitchFamily="18" charset="-127"/>
              </a:rPr>
              <a:t> </a:t>
            </a:r>
            <a:r>
              <a:rPr lang="ko-KR" altLang="en-US" sz="5400" b="1" dirty="0" err="1" smtClean="0">
                <a:solidFill>
                  <a:srgbClr val="1C72AC"/>
                </a:solidFill>
                <a:latin typeface="HY강B" panose="02030600000101010101" pitchFamily="18" charset="-127"/>
                <a:ea typeface="HY강B" panose="02030600000101010101" pitchFamily="18" charset="-127"/>
              </a:rPr>
              <a:t>한거</a:t>
            </a:r>
            <a:r>
              <a:rPr lang="ko-KR" altLang="en-US" sz="5400" b="1" dirty="0" smtClean="0">
                <a:solidFill>
                  <a:srgbClr val="1C72AC"/>
                </a:solidFill>
                <a:latin typeface="HY강B" panose="02030600000101010101" pitchFamily="18" charset="-127"/>
                <a:ea typeface="HY강B" panose="02030600000101010101" pitchFamily="18" charset="-127"/>
              </a:rPr>
              <a:t> 넣기</a:t>
            </a: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820625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2406087" y="3426015"/>
            <a:ext cx="4532010" cy="769441"/>
          </a:xfrm>
          <a:prstGeom prst="rect">
            <a:avLst/>
          </a:prstGeom>
          <a:noFill/>
        </p:spPr>
        <p:txBody>
          <a:bodyPr wrap="none" rtlCol="0">
            <a:spAutoFit/>
          </a:bodyPr>
          <a:lstStyle/>
          <a:p>
            <a:pPr algn="r"/>
            <a:r>
              <a:rPr lang="ko-KR" altLang="en-US" sz="4400" b="1" dirty="0" smtClean="0">
                <a:solidFill>
                  <a:schemeClr val="bg1"/>
                </a:solidFill>
              </a:rPr>
              <a:t>주요기능 및 시연</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smtClean="0">
                <a:solidFill>
                  <a:schemeClr val="bg1"/>
                </a:solidFill>
              </a:rPr>
              <a:t>4</a:t>
            </a:r>
            <a:endParaRPr lang="ko-KR" altLang="en-US" sz="11500" b="1" dirty="0">
              <a:solidFill>
                <a:schemeClr val="bg1"/>
              </a:solidFill>
            </a:endParaRPr>
          </a:p>
        </p:txBody>
      </p:sp>
    </p:spTree>
    <p:extLst>
      <p:ext uri="{BB962C8B-B14F-4D97-AF65-F5344CB8AC3E}">
        <p14:creationId xmlns:p14="http://schemas.microsoft.com/office/powerpoint/2010/main" val="41064601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968" y="-301751"/>
            <a:ext cx="7616952" cy="7159752"/>
          </a:xfrm>
          <a:prstGeom prst="rect">
            <a:avLst/>
          </a:prstGeom>
        </p:spPr>
      </p:pic>
      <p:grpSp>
        <p:nvGrpSpPr>
          <p:cNvPr id="22" name="그룹 21"/>
          <p:cNvGrpSpPr/>
          <p:nvPr/>
        </p:nvGrpSpPr>
        <p:grpSpPr>
          <a:xfrm>
            <a:off x="317411" y="228599"/>
            <a:ext cx="2294603" cy="769441"/>
            <a:chOff x="317411" y="228599"/>
            <a:chExt cx="2294603" cy="769441"/>
          </a:xfrm>
        </p:grpSpPr>
        <p:sp>
          <p:nvSpPr>
            <p:cNvPr id="24" name="TextBox 23"/>
            <p:cNvSpPr txBox="1"/>
            <p:nvPr/>
          </p:nvSpPr>
          <p:spPr>
            <a:xfrm>
              <a:off x="859611" y="285750"/>
              <a:ext cx="1752403"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주요 기능 및 시연</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0970" y="882122"/>
            <a:ext cx="6894947" cy="3878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0427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39E2DD73-54A9-4CF6-9318-F4E888CEA814}"/>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 xmlns:a16="http://schemas.microsoft.com/office/drawing/2014/main" id="{9509EFF2-5FF7-482E-A0BD-5DCF70559D3A}"/>
              </a:ext>
            </a:extLst>
          </p:cNvPr>
          <p:cNvSpPr txBox="1"/>
          <p:nvPr/>
        </p:nvSpPr>
        <p:spPr>
          <a:xfrm>
            <a:off x="2026599" y="512879"/>
            <a:ext cx="5076330" cy="1077218"/>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3200" b="1" noProof="0" dirty="0" smtClean="0">
                <a:solidFill>
                  <a:srgbClr val="2187C9"/>
                </a:solidFill>
                <a:latin typeface="Calibri" panose="020F0502020204030204"/>
                <a:ea typeface="맑은 고딕" panose="020B0503020000020004" pitchFamily="50" charset="-127"/>
              </a:rPr>
              <a:t>요구사항 싹 모아서 한 화면에 </a:t>
            </a:r>
            <a:r>
              <a:rPr lang="ko-KR" altLang="en-US" sz="3200" b="1" noProof="0" dirty="0" smtClean="0">
                <a:solidFill>
                  <a:srgbClr val="2187C9"/>
                </a:solidFill>
                <a:latin typeface="Calibri" panose="020F0502020204030204"/>
                <a:ea typeface="맑은 고딕" panose="020B0503020000020004" pitchFamily="50" charset="-127"/>
              </a:rPr>
              <a:t>넣어놓기</a:t>
            </a:r>
            <a:endParaRPr kumimoji="0" lang="ko-KR" altLang="en-US" sz="32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50" charset="-127"/>
            </a:endParaRPr>
          </a:p>
        </p:txBody>
      </p:sp>
      <p:grpSp>
        <p:nvGrpSpPr>
          <p:cNvPr id="8" name="그룹 7"/>
          <p:cNvGrpSpPr/>
          <p:nvPr/>
        </p:nvGrpSpPr>
        <p:grpSpPr>
          <a:xfrm>
            <a:off x="317411" y="228599"/>
            <a:ext cx="2243307" cy="769441"/>
            <a:chOff x="317411" y="228599"/>
            <a:chExt cx="2243307" cy="769441"/>
          </a:xfrm>
        </p:grpSpPr>
        <p:sp>
          <p:nvSpPr>
            <p:cNvPr id="9" name="TextBox 8"/>
            <p:cNvSpPr txBox="1"/>
            <p:nvPr/>
          </p:nvSpPr>
          <p:spPr>
            <a:xfrm>
              <a:off x="859611" y="285750"/>
              <a:ext cx="1701107"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주요기능 및 시연</a:t>
              </a:r>
              <a:endParaRPr lang="en-US" altLang="ko-KR" sz="1600" b="1" dirty="0" smtClean="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10" name="TextBox 9"/>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3" name="그림 12">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graphicFrame>
        <p:nvGraphicFramePr>
          <p:cNvPr id="11" name="표 10">
            <a:extLst>
              <a:ext uri="{FF2B5EF4-FFF2-40B4-BE49-F238E27FC236}">
                <a16:creationId xmlns="" xmlns:a16="http://schemas.microsoft.com/office/drawing/2014/main" id="{42C3F3FF-71B6-40E0-B13B-489581357A29}"/>
              </a:ext>
            </a:extLst>
          </p:cNvPr>
          <p:cNvGraphicFramePr>
            <a:graphicFrameLocks noGrp="1"/>
          </p:cNvGraphicFramePr>
          <p:nvPr>
            <p:extLst>
              <p:ext uri="{D42A27DB-BD31-4B8C-83A1-F6EECF244321}">
                <p14:modId xmlns:p14="http://schemas.microsoft.com/office/powerpoint/2010/main" val="2725773621"/>
              </p:ext>
            </p:extLst>
          </p:nvPr>
        </p:nvGraphicFramePr>
        <p:xfrm>
          <a:off x="1383023" y="2082539"/>
          <a:ext cx="3515334" cy="1709834"/>
        </p:xfrm>
        <a:graphic>
          <a:graphicData uri="http://schemas.openxmlformats.org/drawingml/2006/table">
            <a:tbl>
              <a:tblPr firstRow="1" firstCol="1" bandRow="1">
                <a:tableStyleId>{5C22544A-7EE6-4342-B048-85BDC9FD1C3A}</a:tableStyleId>
              </a:tblPr>
              <a:tblGrid>
                <a:gridCol w="441125">
                  <a:extLst>
                    <a:ext uri="{9D8B030D-6E8A-4147-A177-3AD203B41FA5}">
                      <a16:colId xmlns="" xmlns:a16="http://schemas.microsoft.com/office/drawing/2014/main" val="641847394"/>
                    </a:ext>
                  </a:extLst>
                </a:gridCol>
                <a:gridCol w="441125">
                  <a:extLst>
                    <a:ext uri="{9D8B030D-6E8A-4147-A177-3AD203B41FA5}">
                      <a16:colId xmlns="" xmlns:a16="http://schemas.microsoft.com/office/drawing/2014/main" val="1742679716"/>
                    </a:ext>
                  </a:extLst>
                </a:gridCol>
                <a:gridCol w="1483719">
                  <a:extLst>
                    <a:ext uri="{9D8B030D-6E8A-4147-A177-3AD203B41FA5}">
                      <a16:colId xmlns="" xmlns:a16="http://schemas.microsoft.com/office/drawing/2014/main" val="1928947993"/>
                    </a:ext>
                  </a:extLst>
                </a:gridCol>
                <a:gridCol w="574498">
                  <a:extLst>
                    <a:ext uri="{9D8B030D-6E8A-4147-A177-3AD203B41FA5}">
                      <a16:colId xmlns="" xmlns:a16="http://schemas.microsoft.com/office/drawing/2014/main" val="2979317251"/>
                    </a:ext>
                  </a:extLst>
                </a:gridCol>
                <a:gridCol w="574867">
                  <a:extLst>
                    <a:ext uri="{9D8B030D-6E8A-4147-A177-3AD203B41FA5}">
                      <a16:colId xmlns="" xmlns:a16="http://schemas.microsoft.com/office/drawing/2014/main" val="1642250094"/>
                    </a:ext>
                  </a:extLst>
                </a:gridCol>
              </a:tblGrid>
              <a:tr h="110062">
                <a:tc gridSpan="2">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txBody>
                  <a:tcPr marL="65668" marR="65668" marT="0" marB="0" anchor="ctr">
                    <a:solidFill>
                      <a:schemeClr val="accent1">
                        <a:alpha val="85000"/>
                      </a:schemeClr>
                    </a:solidFill>
                  </a:tcPr>
                </a:tc>
                <a:tc hMerge="1">
                  <a:txBody>
                    <a:bodyPr/>
                    <a:lstStyle/>
                    <a:p>
                      <a:pPr latinLnBrk="1"/>
                      <a:endParaRPr lang="ko-KR" altLang="en-US"/>
                    </a:p>
                  </a:txBody>
                  <a:tcPr/>
                </a:tc>
                <a:tc gridSpan="3">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기능</a:t>
                      </a:r>
                    </a:p>
                  </a:txBody>
                  <a:tcPr marL="65668" marR="65668" marT="0" marB="0" anchor="ctr">
                    <a:solidFill>
                      <a:schemeClr val="accent1">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165941019"/>
                  </a:ext>
                </a:extLst>
              </a:tr>
              <a:tr h="110062">
                <a:tc gridSpan="2">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 분류</a:t>
                      </a:r>
                    </a:p>
                  </a:txBody>
                  <a:tcPr marL="65668" marR="65668" marT="0" marB="0" anchor="ctr">
                    <a:solidFill>
                      <a:schemeClr val="accent1">
                        <a:alpha val="85000"/>
                      </a:schemeClr>
                    </a:solidFill>
                  </a:tcPr>
                </a:tc>
                <a:tc hMerge="1">
                  <a:txBody>
                    <a:bodyPr/>
                    <a:lstStyle/>
                    <a:p>
                      <a:pPr latinLnBrk="1"/>
                      <a:endParaRPr lang="ko-KR" altLang="en-US"/>
                    </a:p>
                  </a:txBody>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기능</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응락수준</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필수</a:t>
                      </a:r>
                    </a:p>
                  </a:txBody>
                  <a:tcPr marL="65668" marR="65668" marT="0" marB="0" anchor="ctr">
                    <a:solidFill>
                      <a:schemeClr val="accent1">
                        <a:tint val="40000"/>
                        <a:alpha val="85000"/>
                      </a:schemeClr>
                    </a:solidFill>
                  </a:tcPr>
                </a:tc>
                <a:extLst>
                  <a:ext uri="{0D108BD9-81ED-4DB2-BD59-A6C34878D82A}">
                    <a16:rowId xmlns="" xmlns:a16="http://schemas.microsoft.com/office/drawing/2014/main" val="2399158992"/>
                  </a:ext>
                </a:extLst>
              </a:tr>
              <a:tr h="157881">
                <a:tc rowSpan="2">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상세설명</a:t>
                      </a:r>
                    </a:p>
                  </a:txBody>
                  <a:tcPr marL="65668" marR="65668" marT="0" marB="0" anchor="ctr">
                    <a:solidFill>
                      <a:schemeClr val="accent1">
                        <a:alpha val="85000"/>
                      </a:schemeClr>
                    </a:solidFill>
                  </a:tcPr>
                </a:tc>
                <a:tc>
                  <a:txBody>
                    <a:bodyPr/>
                    <a:lstStyle/>
                    <a:p>
                      <a:pPr algn="ctr" latinLnBrk="1">
                        <a:lnSpc>
                          <a:spcPct val="115000"/>
                        </a:lnSpc>
                        <a:spcAft>
                          <a:spcPts val="0"/>
                        </a:spcAft>
                      </a:pP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정의</a:t>
                      </a:r>
                    </a:p>
                  </a:txBody>
                  <a:tcPr marL="65668" marR="65668" marT="0" marB="0" anchor="ctr">
                    <a:solidFill>
                      <a:schemeClr val="accent1">
                        <a:tint val="20000"/>
                        <a:alpha val="85000"/>
                      </a:schemeClr>
                    </a:solidFill>
                  </a:tcPr>
                </a:tc>
                <a:tc gridSpan="3">
                  <a:txBody>
                    <a:bodyPr/>
                    <a:lstStyle/>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유저가 카페를 선택할 수 있는 화면을 만들어야 함</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화면에서 사용자가 보기 원하는 카페 분류를 선택하고 목록을 볼 수 있음</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목록은 스크롤을 통해 위 아래로 올리고 내릴 수 있어야 함</a:t>
                      </a:r>
                    </a:p>
                  </a:txBody>
                  <a:tcPr marL="65668" marR="65668" marT="0" marB="0" anchor="ctr">
                    <a:solidFill>
                      <a:schemeClr val="accent1">
                        <a:tint val="2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52782844"/>
                  </a:ext>
                </a:extLst>
              </a:tr>
              <a:tr h="1095737">
                <a:tc vMerge="1">
                  <a:txBody>
                    <a:bodyPr/>
                    <a:lstStyle/>
                    <a:p>
                      <a:pPr latinLnBrk="1"/>
                      <a:endParaRPr lang="ko-KR" altLang="en-US"/>
                    </a:p>
                  </a:txBody>
                  <a:tcPr/>
                </a:tc>
                <a:tc>
                  <a:txBody>
                    <a:bodyPr/>
                    <a:lstStyle/>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세부</a:t>
                      </a:r>
                    </a:p>
                    <a:p>
                      <a:pPr algn="ctr" latinLnBrk="1">
                        <a:lnSpc>
                          <a:spcPct val="115000"/>
                        </a:lnSpc>
                        <a:spcAft>
                          <a:spcPts val="0"/>
                        </a:spcAft>
                      </a:pPr>
                      <a:r>
                        <a:rPr lang="ko-KR" sz="500" kern="100">
                          <a:effectLst/>
                          <a:latin typeface="Arial Unicode MS" panose="020B0604020202020204" pitchFamily="50" charset="-127"/>
                          <a:ea typeface="Arial Unicode MS" panose="020B0604020202020204" pitchFamily="50" charset="-127"/>
                          <a:cs typeface="Arial Unicode MS" panose="020B0604020202020204" pitchFamily="50" charset="-127"/>
                        </a:rPr>
                        <a:t>내용</a:t>
                      </a:r>
                    </a:p>
                  </a:txBody>
                  <a:tcPr marL="65668" marR="65668" marT="0" marB="0" anchor="ctr">
                    <a:solidFill>
                      <a:schemeClr val="accent1">
                        <a:tint val="40000"/>
                        <a:alpha val="85000"/>
                      </a:schemeClr>
                    </a:solidFill>
                  </a:tcPr>
                </a:tc>
                <a:tc gridSpan="3">
                  <a:txBody>
                    <a:bodyPr/>
                    <a:lstStyle/>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1.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화면 좌측에는 카페 분류를 선택할 수 있는 체크박스들이 있어야 함</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분류는 다음과 같이 있음</a:t>
                      </a:r>
                    </a:p>
                    <a:p>
                      <a:pPr algn="l" latinLnBrk="1">
                        <a:lnSpc>
                          <a:spcPct val="115000"/>
                        </a:lnSpc>
                        <a:spcAft>
                          <a:spcPts val="0"/>
                        </a:spcAft>
                      </a:pP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프랜차이즈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24</a:t>
                      </a: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시간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스터디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베이커리 카페</a:t>
                      </a:r>
                      <a:r>
                        <a:rPr lang="en-US" sz="5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Take-Out </a:t>
                      </a:r>
                      <a:r>
                        <a:rPr lang="ko-KR" sz="500" u="sng"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카페</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체크박스들은 중복으로 선택 </a:t>
                      </a:r>
                      <a:r>
                        <a:rPr lang="ko-KR" sz="5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가능</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아래에 위치한 목록 박스에 카페 목록을 나타내야 함</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박스는 </a:t>
                      </a: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열로 나눔</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한 칸에 조그마한 카페 대표 사진</a:t>
                      </a: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이름을 </a:t>
                      </a:r>
                      <a:r>
                        <a:rPr lang="ko-KR" sz="5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3-1.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체크박스가 없을 경우</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문의 카페 목록만을 출력</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3-2.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있을 경우</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a:t>
                      </a: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분류의 카페 목록만을 출력</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3-3.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없을 경우</a:t>
                      </a: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결과가 없다는 문구를 </a:t>
                      </a:r>
                      <a:r>
                        <a:rPr lang="ko-KR" sz="5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4. </a:t>
                      </a:r>
                      <a:r>
                        <a:rPr lang="ko-KR" sz="5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박스에 정보를 알고 싶은 카페를 클릭하면 자세한 정보가 나타나야 함</a:t>
                      </a:r>
                    </a:p>
                  </a:txBody>
                  <a:tcPr marL="65668" marR="65668" marT="0" marB="0" anchor="ctr">
                    <a:solidFill>
                      <a:schemeClr val="accent1">
                        <a:tint val="4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2817589955"/>
                  </a:ext>
                </a:extLst>
              </a:tr>
            </a:tbl>
          </a:graphicData>
        </a:graphic>
      </p:graphicFrame>
      <p:graphicFrame>
        <p:nvGraphicFramePr>
          <p:cNvPr id="12" name="표 11">
            <a:extLst>
              <a:ext uri="{FF2B5EF4-FFF2-40B4-BE49-F238E27FC236}">
                <a16:creationId xmlns="" xmlns:a16="http://schemas.microsoft.com/office/drawing/2014/main" id="{42C3F3FF-71B6-40E0-B13B-489581357A29}"/>
              </a:ext>
            </a:extLst>
          </p:cNvPr>
          <p:cNvGraphicFramePr>
            <a:graphicFrameLocks noGrp="1"/>
          </p:cNvGraphicFramePr>
          <p:nvPr>
            <p:extLst>
              <p:ext uri="{D42A27DB-BD31-4B8C-83A1-F6EECF244321}">
                <p14:modId xmlns:p14="http://schemas.microsoft.com/office/powerpoint/2010/main" val="1761646458"/>
              </p:ext>
            </p:extLst>
          </p:nvPr>
        </p:nvGraphicFramePr>
        <p:xfrm>
          <a:off x="4956650" y="1955258"/>
          <a:ext cx="3873813" cy="2198462"/>
        </p:xfrm>
        <a:graphic>
          <a:graphicData uri="http://schemas.openxmlformats.org/drawingml/2006/table">
            <a:tbl>
              <a:tblPr firstRow="1" firstCol="1" bandRow="1">
                <a:tableStyleId>{5C22544A-7EE6-4342-B048-85BDC9FD1C3A}</a:tableStyleId>
              </a:tblPr>
              <a:tblGrid>
                <a:gridCol w="486109">
                  <a:extLst>
                    <a:ext uri="{9D8B030D-6E8A-4147-A177-3AD203B41FA5}">
                      <a16:colId xmlns="" xmlns:a16="http://schemas.microsoft.com/office/drawing/2014/main" val="641847394"/>
                    </a:ext>
                  </a:extLst>
                </a:gridCol>
                <a:gridCol w="486109">
                  <a:extLst>
                    <a:ext uri="{9D8B030D-6E8A-4147-A177-3AD203B41FA5}">
                      <a16:colId xmlns="" xmlns:a16="http://schemas.microsoft.com/office/drawing/2014/main" val="1742679716"/>
                    </a:ext>
                  </a:extLst>
                </a:gridCol>
                <a:gridCol w="1635022">
                  <a:extLst>
                    <a:ext uri="{9D8B030D-6E8A-4147-A177-3AD203B41FA5}">
                      <a16:colId xmlns="" xmlns:a16="http://schemas.microsoft.com/office/drawing/2014/main" val="1928947993"/>
                    </a:ext>
                  </a:extLst>
                </a:gridCol>
                <a:gridCol w="633083">
                  <a:extLst>
                    <a:ext uri="{9D8B030D-6E8A-4147-A177-3AD203B41FA5}">
                      <a16:colId xmlns="" xmlns:a16="http://schemas.microsoft.com/office/drawing/2014/main" val="2979317251"/>
                    </a:ext>
                  </a:extLst>
                </a:gridCol>
                <a:gridCol w="633490">
                  <a:extLst>
                    <a:ext uri="{9D8B030D-6E8A-4147-A177-3AD203B41FA5}">
                      <a16:colId xmlns="" xmlns:a16="http://schemas.microsoft.com/office/drawing/2014/main" val="1642250094"/>
                    </a:ext>
                  </a:extLst>
                </a:gridCol>
              </a:tblGrid>
              <a:tr h="148703">
                <a:tc gridSpan="2">
                  <a:txBody>
                    <a:bodyPr/>
                    <a:lstStyle/>
                    <a:p>
                      <a:pPr algn="ctr" latinLnBrk="1">
                        <a:lnSpc>
                          <a:spcPct val="115000"/>
                        </a:lnSpc>
                        <a:spcAft>
                          <a:spcPts val="0"/>
                        </a:spcAft>
                      </a:pP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txBody>
                  <a:tcPr marL="65668" marR="65668" marT="0" marB="0" anchor="ctr">
                    <a:solidFill>
                      <a:schemeClr val="accent1">
                        <a:alpha val="85000"/>
                      </a:schemeClr>
                    </a:solidFill>
                  </a:tcPr>
                </a:tc>
                <a:tc hMerge="1">
                  <a:txBody>
                    <a:bodyPr/>
                    <a:lstStyle/>
                    <a:p>
                      <a:pPr latinLnBrk="1"/>
                      <a:endParaRPr lang="ko-KR" altLang="en-US"/>
                    </a:p>
                  </a:txBody>
                  <a:tcPr/>
                </a:tc>
                <a:tc gridSpan="3">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기능</a:t>
                      </a:r>
                    </a:p>
                  </a:txBody>
                  <a:tcPr marL="65668" marR="65668" marT="0" marB="0" anchor="ctr">
                    <a:solidFill>
                      <a:schemeClr val="accent1">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165941019"/>
                  </a:ext>
                </a:extLst>
              </a:tr>
              <a:tr h="148703">
                <a:tc gridSpan="2">
                  <a:txBody>
                    <a:bodyPr/>
                    <a:lstStyle/>
                    <a:p>
                      <a:pPr algn="ctr" latinLnBrk="1">
                        <a:lnSpc>
                          <a:spcPct val="115000"/>
                        </a:lnSpc>
                        <a:spcAft>
                          <a:spcPts val="0"/>
                        </a:spcAft>
                      </a:pP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 분류</a:t>
                      </a:r>
                    </a:p>
                  </a:txBody>
                  <a:tcPr marL="65668" marR="65668" marT="0" marB="0" anchor="ctr">
                    <a:solidFill>
                      <a:schemeClr val="accent1">
                        <a:alpha val="85000"/>
                      </a:schemeClr>
                    </a:solidFill>
                  </a:tcPr>
                </a:tc>
                <a:tc hMerge="1">
                  <a:txBody>
                    <a:bodyPr/>
                    <a:lstStyle/>
                    <a:p>
                      <a:pPr latinLnBrk="1"/>
                      <a:endParaRPr lang="ko-KR" altLang="en-US"/>
                    </a:p>
                  </a:txBody>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기능</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응락수준</a:t>
                      </a:r>
                    </a:p>
                  </a:txBody>
                  <a:tcPr marL="65668" marR="65668" marT="0" marB="0" anchor="ctr">
                    <a:solidFill>
                      <a:schemeClr val="accent1">
                        <a:tint val="40000"/>
                        <a:alpha val="85000"/>
                      </a:schemeClr>
                    </a:solidFill>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필수</a:t>
                      </a:r>
                    </a:p>
                  </a:txBody>
                  <a:tcPr marL="65668" marR="65668" marT="0" marB="0" anchor="ctr">
                    <a:solidFill>
                      <a:schemeClr val="accent1">
                        <a:tint val="40000"/>
                        <a:alpha val="85000"/>
                      </a:schemeClr>
                    </a:solidFill>
                  </a:tcPr>
                </a:tc>
                <a:extLst>
                  <a:ext uri="{0D108BD9-81ED-4DB2-BD59-A6C34878D82A}">
                    <a16:rowId xmlns="" xmlns:a16="http://schemas.microsoft.com/office/drawing/2014/main" val="2399158992"/>
                  </a:ext>
                </a:extLst>
              </a:tr>
              <a:tr h="189218">
                <a:tc rowSpan="2">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상세설명</a:t>
                      </a:r>
                    </a:p>
                  </a:txBody>
                  <a:tcPr marL="65668" marR="65668" marT="0" marB="0" anchor="ctr">
                    <a:solidFill>
                      <a:schemeClr val="accent1">
                        <a:alpha val="85000"/>
                      </a:schemeClr>
                    </a:solidFill>
                  </a:tcPr>
                </a:tc>
                <a:tc>
                  <a:txBody>
                    <a:bodyPr/>
                    <a:lstStyle/>
                    <a:p>
                      <a:pPr algn="ctr" latinLnBrk="1">
                        <a:lnSpc>
                          <a:spcPct val="115000"/>
                        </a:lnSpc>
                        <a:spcAft>
                          <a:spcPts val="0"/>
                        </a:spcAft>
                      </a:pP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정의</a:t>
                      </a:r>
                    </a:p>
                  </a:txBody>
                  <a:tcPr marL="65668" marR="65668" marT="0" marB="0" anchor="ctr">
                    <a:solidFill>
                      <a:schemeClr val="accent1">
                        <a:tint val="20000"/>
                        <a:alpha val="85000"/>
                      </a:schemeClr>
                    </a:solidFill>
                  </a:tcPr>
                </a:tc>
                <a:tc gridSpan="3">
                  <a:txBody>
                    <a:bodyPr/>
                    <a:lstStyle/>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유저가 카페를 선택할 수 있는 화면을 만들어야 함</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선택 화면에서 사용자가 보기 원하는 카페 분류를 선택하고 목록을 볼 수 있음</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목록은 스크롤을 통해 위 아래로 올리고 내릴 수 있어야 함</a:t>
                      </a:r>
                    </a:p>
                  </a:txBody>
                  <a:tcPr marL="65668" marR="65668" marT="0" marB="0" anchor="ctr">
                    <a:solidFill>
                      <a:schemeClr val="accent1">
                        <a:tint val="2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52782844"/>
                  </a:ext>
                </a:extLst>
              </a:tr>
              <a:tr h="1480432">
                <a:tc vMerge="1">
                  <a:txBody>
                    <a:bodyPr/>
                    <a:lstStyle/>
                    <a:p>
                      <a:pPr latinLnBrk="1"/>
                      <a:endParaRPr lang="ko-KR" altLang="en-US"/>
                    </a:p>
                  </a:txBody>
                  <a:tcPr/>
                </a:tc>
                <a:tc>
                  <a:txBody>
                    <a:bodyPr/>
                    <a:lstStyle/>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세부</a:t>
                      </a:r>
                    </a:p>
                    <a:p>
                      <a:pPr algn="ctr" latinLnBrk="1">
                        <a:lnSpc>
                          <a:spcPct val="115000"/>
                        </a:lnSpc>
                        <a:spcAft>
                          <a:spcPts val="0"/>
                        </a:spcAft>
                      </a:pPr>
                      <a:r>
                        <a:rPr lang="ko-KR" sz="600" kern="100">
                          <a:effectLst/>
                          <a:latin typeface="Arial Unicode MS" panose="020B0604020202020204" pitchFamily="50" charset="-127"/>
                          <a:ea typeface="Arial Unicode MS" panose="020B0604020202020204" pitchFamily="50" charset="-127"/>
                          <a:cs typeface="Arial Unicode MS" panose="020B0604020202020204" pitchFamily="50" charset="-127"/>
                        </a:rPr>
                        <a:t>내용</a:t>
                      </a:r>
                    </a:p>
                  </a:txBody>
                  <a:tcPr marL="65668" marR="65668" marT="0" marB="0" anchor="ctr">
                    <a:solidFill>
                      <a:schemeClr val="accent1">
                        <a:tint val="40000"/>
                        <a:alpha val="85000"/>
                      </a:schemeClr>
                    </a:solidFill>
                  </a:tcPr>
                </a:tc>
                <a:tc gridSpan="3">
                  <a:txBody>
                    <a:bodyPr/>
                    <a:lstStyle/>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1.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화면 좌측에는 카페 분류를 선택할 수 있는 체크박스들이 있어야 함</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분류는 다음과 같이 있음</a:t>
                      </a:r>
                    </a:p>
                    <a:p>
                      <a:pPr algn="l" latinLnBrk="1">
                        <a:lnSpc>
                          <a:spcPct val="115000"/>
                        </a:lnSpc>
                        <a:spcAft>
                          <a:spcPts val="0"/>
                        </a:spcAft>
                      </a:pP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프랜차이즈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24</a:t>
                      </a: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시간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스터디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베이커리 카페</a:t>
                      </a:r>
                      <a:r>
                        <a:rPr lang="en-US" sz="600" u="sng"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Take-Out </a:t>
                      </a:r>
                      <a:r>
                        <a:rPr lang="ko-KR" sz="600" u="sng"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카페</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체크박스들은 중복으로 선택 </a:t>
                      </a:r>
                      <a:r>
                        <a:rPr lang="ko-KR" sz="6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가능</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아래에 위치한 목록 박스에 카페 목록을 나타내야 함</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박스는 </a:t>
                      </a: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2</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열로 나눔</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한 칸에 조그마한 카페 대표 사진</a:t>
                      </a: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이름을 </a:t>
                      </a:r>
                      <a:r>
                        <a:rPr lang="ko-KR" sz="6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3-1.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체크박스가 없을 경우</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문의 카페 목록만을 출력</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3-2.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있을 경우</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문</a:t>
                      </a: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카페 분류의 카페 목록만을 출력</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3-3.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선택한 체크박스에 해당하는 카페가 없을 경우</a:t>
                      </a: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해당하는 결과가 없다는 문구를 </a:t>
                      </a:r>
                      <a:r>
                        <a:rPr lang="ko-KR" sz="6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출력</a:t>
                      </a:r>
                      <a:endPar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algn="l" latinLnBrk="1">
                        <a:lnSpc>
                          <a:spcPct val="115000"/>
                        </a:lnSpc>
                        <a:spcAft>
                          <a:spcPts val="0"/>
                        </a:spcAft>
                      </a:pPr>
                      <a:r>
                        <a:rPr lang="en-US"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4. </a:t>
                      </a:r>
                      <a:r>
                        <a:rPr lang="ko-KR" sz="6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목록 박스에 정보를 알고 싶은 카페를 클릭하면 자세한 정보가 나타나야 함</a:t>
                      </a:r>
                    </a:p>
                  </a:txBody>
                  <a:tcPr marL="65668" marR="65668" marT="0" marB="0" anchor="ctr">
                    <a:solidFill>
                      <a:schemeClr val="accent1">
                        <a:tint val="4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2817589955"/>
                  </a:ext>
                </a:extLst>
              </a:tr>
            </a:tbl>
          </a:graphicData>
        </a:graphic>
      </p:graphicFrame>
      <p:graphicFrame>
        <p:nvGraphicFramePr>
          <p:cNvPr id="21" name="표 20">
            <a:extLst>
              <a:ext uri="{FF2B5EF4-FFF2-40B4-BE49-F238E27FC236}">
                <a16:creationId xmlns="" xmlns:a16="http://schemas.microsoft.com/office/drawing/2014/main" id="{C75FB6EB-EC5F-4E76-A92F-47FC260AC918}"/>
              </a:ext>
            </a:extLst>
          </p:cNvPr>
          <p:cNvGraphicFramePr>
            <a:graphicFrameLocks noGrp="1"/>
          </p:cNvGraphicFramePr>
          <p:nvPr>
            <p:extLst>
              <p:ext uri="{D42A27DB-BD31-4B8C-83A1-F6EECF244321}">
                <p14:modId xmlns:p14="http://schemas.microsoft.com/office/powerpoint/2010/main" val="2872534539"/>
              </p:ext>
            </p:extLst>
          </p:nvPr>
        </p:nvGraphicFramePr>
        <p:xfrm>
          <a:off x="1348269" y="3982406"/>
          <a:ext cx="4675181" cy="2418830"/>
        </p:xfrm>
        <a:graphic>
          <a:graphicData uri="http://schemas.openxmlformats.org/drawingml/2006/table">
            <a:tbl>
              <a:tblPr firstRow="1" firstCol="1" bandRow="1">
                <a:tableStyleId>{5C22544A-7EE6-4342-B048-85BDC9FD1C3A}</a:tableStyleId>
              </a:tblPr>
              <a:tblGrid>
                <a:gridCol w="586671">
                  <a:extLst>
                    <a:ext uri="{9D8B030D-6E8A-4147-A177-3AD203B41FA5}">
                      <a16:colId xmlns="" xmlns:a16="http://schemas.microsoft.com/office/drawing/2014/main" val="2642437981"/>
                    </a:ext>
                  </a:extLst>
                </a:gridCol>
                <a:gridCol w="586671">
                  <a:extLst>
                    <a:ext uri="{9D8B030D-6E8A-4147-A177-3AD203B41FA5}">
                      <a16:colId xmlns="" xmlns:a16="http://schemas.microsoft.com/office/drawing/2014/main" val="826660586"/>
                    </a:ext>
                  </a:extLst>
                </a:gridCol>
                <a:gridCol w="1973255">
                  <a:extLst>
                    <a:ext uri="{9D8B030D-6E8A-4147-A177-3AD203B41FA5}">
                      <a16:colId xmlns="" xmlns:a16="http://schemas.microsoft.com/office/drawing/2014/main" val="3910073236"/>
                    </a:ext>
                  </a:extLst>
                </a:gridCol>
                <a:gridCol w="764046">
                  <a:extLst>
                    <a:ext uri="{9D8B030D-6E8A-4147-A177-3AD203B41FA5}">
                      <a16:colId xmlns="" xmlns:a16="http://schemas.microsoft.com/office/drawing/2014/main" val="2082632527"/>
                    </a:ext>
                  </a:extLst>
                </a:gridCol>
                <a:gridCol w="764538">
                  <a:extLst>
                    <a:ext uri="{9D8B030D-6E8A-4147-A177-3AD203B41FA5}">
                      <a16:colId xmlns="" xmlns:a16="http://schemas.microsoft.com/office/drawing/2014/main" val="1251418408"/>
                    </a:ext>
                  </a:extLst>
                </a:gridCol>
              </a:tblGrid>
              <a:tr h="326688">
                <a:tc gridSpan="2">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txBody>
                  <a:tcPr marL="68580" marR="68580" marT="0" marB="0" anchor="ctr"/>
                </a:tc>
                <a:tc hMerge="1">
                  <a:txBody>
                    <a:bodyPr/>
                    <a:lstStyle/>
                    <a:p>
                      <a:pPr latinLnBrk="1"/>
                      <a:endParaRPr lang="ko-KR" altLang="en-US"/>
                    </a:p>
                  </a:txBody>
                  <a:tcPr/>
                </a:tc>
                <a:tc gridSpan="3">
                  <a:txBody>
                    <a:bodyPr/>
                    <a:lstStyle/>
                    <a:p>
                      <a:pPr algn="ctr" latinLnBrk="1">
                        <a:lnSpc>
                          <a:spcPct val="115000"/>
                        </a:lnSpc>
                        <a:spcAft>
                          <a:spcPts val="0"/>
                        </a:spcAft>
                      </a:pPr>
                      <a:r>
                        <a:rPr lang="ko-KR" altLang="en-US"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시스템 개발방법</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55905874"/>
                  </a:ext>
                </a:extLst>
              </a:tr>
              <a:tr h="278023">
                <a:tc gridSpan="2">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요구사항 분류</a:t>
                      </a:r>
                    </a:p>
                  </a:txBody>
                  <a:tcPr marL="68580" marR="68580" marT="0" marB="0" anchor="ctr"/>
                </a:tc>
                <a:tc hMerge="1">
                  <a:txBody>
                    <a:bodyPr/>
                    <a:lstStyle/>
                    <a:p>
                      <a:pPr latinLnBrk="1"/>
                      <a:endParaRPr lang="ko-KR" altLang="en-US"/>
                    </a:p>
                  </a:txBody>
                  <a:tcPr/>
                </a:tc>
                <a:tc>
                  <a:txBody>
                    <a:bodyPr/>
                    <a:lstStyle/>
                    <a:p>
                      <a:pPr algn="ctr" latinLnBrk="1">
                        <a:lnSpc>
                          <a:spcPct val="115000"/>
                        </a:lnSpc>
                        <a:spcAft>
                          <a:spcPts val="0"/>
                        </a:spcAft>
                      </a:pPr>
                      <a:r>
                        <a:rPr lang="ko-KR" altLang="en-US" sz="900" kern="100" dirty="0" err="1" smtClean="0">
                          <a:effectLst/>
                          <a:latin typeface="Arial Unicode MS" panose="020B0604020202020204" pitchFamily="50" charset="-127"/>
                          <a:ea typeface="Arial Unicode MS" panose="020B0604020202020204" pitchFamily="50" charset="-127"/>
                          <a:cs typeface="Arial Unicode MS" panose="020B0604020202020204" pitchFamily="50" charset="-127"/>
                        </a:rPr>
                        <a:t>비기능</a:t>
                      </a:r>
                      <a:r>
                        <a:rPr lang="en-US" altLang="ko-KR"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en-US"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제약사항</a:t>
                      </a:r>
                      <a:r>
                        <a:rPr lang="en-US" altLang="ko-KR" sz="9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a:txBody>
                    <a:bodyPr/>
                    <a:lstStyle/>
                    <a:p>
                      <a:pPr algn="ctr" latinLnBrk="1">
                        <a:lnSpc>
                          <a:spcPct val="115000"/>
                        </a:lnSpc>
                        <a:spcAft>
                          <a:spcPts val="0"/>
                        </a:spcAft>
                      </a:pPr>
                      <a:r>
                        <a:rPr lang="ko-KR" sz="1400" kern="100" dirty="0" err="1">
                          <a:effectLst/>
                          <a:latin typeface="Arial Unicode MS" panose="020B0604020202020204" pitchFamily="50" charset="-127"/>
                          <a:ea typeface="Arial Unicode MS" panose="020B0604020202020204" pitchFamily="50" charset="-127"/>
                          <a:cs typeface="Arial Unicode MS" panose="020B0604020202020204" pitchFamily="50" charset="-127"/>
                        </a:rPr>
                        <a:t>응락수준</a:t>
                      </a:r>
                      <a:endParaRPr lang="ko-KR" sz="14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a:txBody>
                    <a:bodyPr/>
                    <a:lstStyle/>
                    <a:p>
                      <a:pPr algn="ctr" latinLnBrk="1">
                        <a:lnSpc>
                          <a:spcPct val="115000"/>
                        </a:lnSpc>
                        <a:spcAft>
                          <a:spcPts val="0"/>
                        </a:spcAft>
                      </a:pPr>
                      <a:r>
                        <a:rPr lang="ko-KR" altLang="en-US" sz="1400" kern="100" dirty="0" smtClean="0">
                          <a:effectLst/>
                          <a:latin typeface="Arial Unicode MS" panose="020B0604020202020204" pitchFamily="50" charset="-127"/>
                          <a:ea typeface="Arial Unicode MS" panose="020B0604020202020204" pitchFamily="50" charset="-127"/>
                          <a:cs typeface="Arial Unicode MS" panose="020B0604020202020204" pitchFamily="50" charset="-127"/>
                        </a:rPr>
                        <a:t>필수</a:t>
                      </a:r>
                      <a:endParaRPr lang="ko-KR" sz="14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extLst>
                  <a:ext uri="{0D108BD9-81ED-4DB2-BD59-A6C34878D82A}">
                    <a16:rowId xmlns="" xmlns:a16="http://schemas.microsoft.com/office/drawing/2014/main" val="2835635533"/>
                  </a:ext>
                </a:extLst>
              </a:tr>
              <a:tr h="355870">
                <a:tc rowSpan="2">
                  <a:txBody>
                    <a:bodyPr/>
                    <a:lstStyle/>
                    <a:p>
                      <a:pPr algn="ctr" latinLnBrk="1">
                        <a:lnSpc>
                          <a:spcPct val="115000"/>
                        </a:lnSpc>
                        <a:spcAft>
                          <a:spcPts val="0"/>
                        </a:spcAft>
                      </a:pPr>
                      <a:r>
                        <a:rPr lang="ko-KR" sz="900" kern="100">
                          <a:effectLst/>
                          <a:latin typeface="Arial Unicode MS" panose="020B0604020202020204" pitchFamily="50" charset="-127"/>
                          <a:ea typeface="Arial Unicode MS" panose="020B0604020202020204" pitchFamily="50" charset="-127"/>
                          <a:cs typeface="Arial Unicode MS" panose="020B0604020202020204" pitchFamily="50" charset="-127"/>
                        </a:rPr>
                        <a:t>요구사항</a:t>
                      </a:r>
                    </a:p>
                    <a:p>
                      <a:pPr algn="ctr" latinLnBrk="1">
                        <a:lnSpc>
                          <a:spcPct val="115000"/>
                        </a:lnSpc>
                        <a:spcAft>
                          <a:spcPts val="0"/>
                        </a:spcAft>
                      </a:pPr>
                      <a:r>
                        <a:rPr lang="ko-KR" sz="900" kern="100">
                          <a:effectLst/>
                          <a:latin typeface="Arial Unicode MS" panose="020B0604020202020204" pitchFamily="50" charset="-127"/>
                          <a:ea typeface="Arial Unicode MS" panose="020B0604020202020204" pitchFamily="50" charset="-127"/>
                          <a:cs typeface="Arial Unicode MS" panose="020B0604020202020204" pitchFamily="50" charset="-127"/>
                        </a:rPr>
                        <a:t>상세설명</a:t>
                      </a:r>
                    </a:p>
                  </a:txBody>
                  <a:tcPr marL="68580" marR="68580" marT="0" marB="0" anchor="ctr"/>
                </a:tc>
                <a:tc>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정의</a:t>
                      </a:r>
                    </a:p>
                  </a:txBody>
                  <a:tcPr marL="68580" marR="68580" marT="0" marB="0" anchor="ctr"/>
                </a:tc>
                <a:tc gridSpan="3">
                  <a:txBody>
                    <a:bodyPr/>
                    <a:lstStyle/>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특정 개발 프로그래밍 언어 사용</a:t>
                      </a:r>
                    </a:p>
                    <a:p>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표준화된 개발론 사용</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3446107260"/>
                  </a:ext>
                </a:extLst>
              </a:tr>
              <a:tr h="1245544">
                <a:tc vMerge="1">
                  <a:txBody>
                    <a:bodyPr/>
                    <a:lstStyle/>
                    <a:p>
                      <a:pPr latinLnBrk="1"/>
                      <a:endParaRPr lang="ko-KR" altLang="en-US"/>
                    </a:p>
                  </a:txBody>
                  <a:tcPr/>
                </a:tc>
                <a:tc>
                  <a:txBody>
                    <a:bodyPr/>
                    <a:lstStyle/>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세부</a:t>
                      </a:r>
                    </a:p>
                    <a:p>
                      <a:pPr algn="ctr" latinLnBrk="1">
                        <a:lnSpc>
                          <a:spcPct val="115000"/>
                        </a:lnSpc>
                        <a:spcAft>
                          <a:spcPts val="0"/>
                        </a:spcAft>
                      </a:pPr>
                      <a:r>
                        <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rPr>
                        <a:t>내용</a:t>
                      </a:r>
                    </a:p>
                  </a:txBody>
                  <a:tcPr marL="68580" marR="68580" marT="0" marB="0" anchor="ctr"/>
                </a:tc>
                <a:tc gridSpan="3">
                  <a:txBody>
                    <a:bodyPr/>
                    <a:lstStyle/>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1.</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특정 개발 프로그래밍 언어 사용</a:t>
                      </a: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독립된 프로그램</a:t>
                      </a:r>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프로세스</a:t>
                      </a:r>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을 두 개 이상 만들 것</a:t>
                      </a: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프로그램은 각각 다른 언어로 작성</a:t>
                      </a:r>
                    </a:p>
                    <a:p>
                      <a:pPr marL="285750" indent="-285750" fontAlgn="base" latinLnBrk="1">
                        <a:buFontTx/>
                        <a:buChar char="-"/>
                      </a:pP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최소한 하나 이상의 </a:t>
                      </a:r>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OO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언어를 포함</a:t>
                      </a:r>
                      <a:endPar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marL="285750" indent="-285750" fontAlgn="base" latinLnBrk="1">
                        <a:buFontTx/>
                        <a:buChar char="-"/>
                      </a:pPr>
                      <a:endPar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endParaRP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2.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표준화된 개발론 사용</a:t>
                      </a:r>
                    </a:p>
                    <a:p>
                      <a:pPr fontAlgn="base" latinLnBrk="1"/>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Waterfall Model, Agile</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과 같은 표준화된 </a:t>
                      </a:r>
                      <a:r>
                        <a:rPr lang="ko-KR" altLang="ko-KR" sz="900" kern="1200" dirty="0" err="1"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개발론을</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사용</a:t>
                      </a:r>
                    </a:p>
                    <a:p>
                      <a:r>
                        <a:rPr lang="en-US"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 </a:t>
                      </a:r>
                      <a:r>
                        <a:rPr lang="ko-KR" altLang="ko-KR" sz="900" kern="1200" dirty="0" smtClean="0">
                          <a:solidFill>
                            <a:schemeClr val="dk1"/>
                          </a:solidFill>
                          <a:effectLst/>
                          <a:latin typeface="Arial Unicode MS" panose="020B0604020202020204" pitchFamily="50" charset="-127"/>
                          <a:ea typeface="Arial Unicode MS" panose="020B0604020202020204" pitchFamily="50" charset="-127"/>
                          <a:cs typeface="Arial Unicode MS" panose="020B0604020202020204" pitchFamily="50" charset="-127"/>
                        </a:rPr>
                        <a:t>이에 대한 문서를 남겨야 함</a:t>
                      </a:r>
                      <a:endParaRPr lang="ko-KR" sz="900" kern="100" dirty="0">
                        <a:effectLst/>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68580" marR="68580" marT="0" marB="0" anchor="ctr">
                    <a:solidFill>
                      <a:schemeClr val="accent1">
                        <a:tint val="40000"/>
                        <a:alpha val="85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2505718426"/>
                  </a:ext>
                </a:extLst>
              </a:tr>
            </a:tbl>
          </a:graphicData>
        </a:graphic>
      </p:graphicFrame>
    </p:spTree>
    <p:extLst>
      <p:ext uri="{BB962C8B-B14F-4D97-AF65-F5344CB8AC3E}">
        <p14:creationId xmlns:p14="http://schemas.microsoft.com/office/powerpoint/2010/main" val="2901762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p:cNvSpPr txBox="1"/>
          <p:nvPr/>
        </p:nvSpPr>
        <p:spPr>
          <a:xfrm>
            <a:off x="7338399" y="5362922"/>
            <a:ext cx="570469" cy="1446550"/>
          </a:xfrm>
          <a:prstGeom prst="rect">
            <a:avLst/>
          </a:prstGeom>
          <a:noFill/>
        </p:spPr>
        <p:txBody>
          <a:bodyPr wrap="square" rtlCol="0">
            <a:spAutoFit/>
          </a:bodyPr>
          <a:lstStyle/>
          <a:p>
            <a:r>
              <a:rPr lang="en-US" altLang="ko-KR" sz="8800" b="1" dirty="0" smtClean="0">
                <a:solidFill>
                  <a:schemeClr val="bg1"/>
                </a:solidFill>
              </a:rPr>
              <a:t>5</a:t>
            </a:r>
            <a:endParaRPr lang="ko-KR" altLang="en-US" sz="8800" b="1" dirty="0">
              <a:solidFill>
                <a:schemeClr val="bg1"/>
              </a:solidFill>
            </a:endParaRPr>
          </a:p>
        </p:txBody>
      </p:sp>
      <p:sp>
        <p:nvSpPr>
          <p:cNvPr id="16" name="직사각형 15"/>
          <p:cNvSpPr/>
          <p:nvPr/>
        </p:nvSpPr>
        <p:spPr>
          <a:xfrm>
            <a:off x="2" y="5639533"/>
            <a:ext cx="8174733"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7" name="TextBox 16"/>
          <p:cNvSpPr txBox="1"/>
          <p:nvPr/>
        </p:nvSpPr>
        <p:spPr>
          <a:xfrm>
            <a:off x="748394" y="5836498"/>
            <a:ext cx="6560882" cy="523220"/>
          </a:xfrm>
          <a:prstGeom prst="rect">
            <a:avLst/>
          </a:prstGeom>
          <a:noFill/>
        </p:spPr>
        <p:txBody>
          <a:bodyPr wrap="square" rtlCol="0">
            <a:spAutoFit/>
          </a:bodyPr>
          <a:lstStyle/>
          <a:p>
            <a:pPr algn="r"/>
            <a:r>
              <a:rPr lang="ko-KR" altLang="en-US" sz="2800" b="1" dirty="0" smtClean="0">
                <a:solidFill>
                  <a:srgbClr val="FF0000"/>
                </a:solidFill>
              </a:rPr>
              <a:t>마무리</a:t>
            </a:r>
            <a:r>
              <a:rPr lang="en-US" altLang="ko-KR" sz="2800" b="1" dirty="0" smtClean="0">
                <a:solidFill>
                  <a:srgbClr val="FF0000"/>
                </a:solidFill>
              </a:rPr>
              <a:t>(</a:t>
            </a:r>
            <a:r>
              <a:rPr lang="ko-KR" altLang="en-US" sz="2800" b="1" dirty="0" smtClean="0">
                <a:solidFill>
                  <a:srgbClr val="FF0000"/>
                </a:solidFill>
              </a:rPr>
              <a:t>뭐하지 </a:t>
            </a:r>
            <a:r>
              <a:rPr lang="ko-KR" altLang="en-US" sz="2800" b="1" dirty="0" err="1" smtClean="0">
                <a:solidFill>
                  <a:srgbClr val="FF0000"/>
                </a:solidFill>
              </a:rPr>
              <a:t>추천좀</a:t>
            </a:r>
            <a:r>
              <a:rPr lang="en-US" altLang="ko-KR" sz="2800" b="1" dirty="0" smtClean="0">
                <a:solidFill>
                  <a:srgbClr val="FF0000"/>
                </a:solidFill>
              </a:rPr>
              <a:t>)</a:t>
            </a:r>
            <a:endParaRPr lang="ko-KR" altLang="en-US" sz="2800" b="1" dirty="0">
              <a:solidFill>
                <a:srgbClr val="FF0000"/>
              </a:solidFill>
            </a:endParaRPr>
          </a:p>
        </p:txBody>
      </p:sp>
      <p:sp>
        <p:nvSpPr>
          <p:cNvPr id="18" name="TextBox 17"/>
          <p:cNvSpPr txBox="1"/>
          <p:nvPr/>
        </p:nvSpPr>
        <p:spPr>
          <a:xfrm>
            <a:off x="7338399" y="4101050"/>
            <a:ext cx="570469" cy="1446550"/>
          </a:xfrm>
          <a:prstGeom prst="rect">
            <a:avLst/>
          </a:prstGeom>
          <a:noFill/>
        </p:spPr>
        <p:txBody>
          <a:bodyPr wrap="square" rtlCol="0">
            <a:spAutoFit/>
          </a:bodyPr>
          <a:lstStyle/>
          <a:p>
            <a:r>
              <a:rPr lang="en-US" altLang="ko-KR" sz="8800" b="1" dirty="0">
                <a:solidFill>
                  <a:schemeClr val="bg1"/>
                </a:solidFill>
              </a:rPr>
              <a:t>4</a:t>
            </a:r>
            <a:endParaRPr lang="ko-KR" altLang="en-US" sz="8800" b="1" dirty="0">
              <a:solidFill>
                <a:schemeClr val="bg1"/>
              </a:solidFill>
            </a:endParaRPr>
          </a:p>
        </p:txBody>
      </p:sp>
      <p:sp>
        <p:nvSpPr>
          <p:cNvPr id="19" name="직사각형 18"/>
          <p:cNvSpPr/>
          <p:nvPr/>
        </p:nvSpPr>
        <p:spPr>
          <a:xfrm>
            <a:off x="2" y="4377661"/>
            <a:ext cx="8174734"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0" name="TextBox 19"/>
          <p:cNvSpPr txBox="1"/>
          <p:nvPr/>
        </p:nvSpPr>
        <p:spPr>
          <a:xfrm>
            <a:off x="748394" y="4574626"/>
            <a:ext cx="6560882" cy="954107"/>
          </a:xfrm>
          <a:prstGeom prst="rect">
            <a:avLst/>
          </a:prstGeom>
          <a:noFill/>
        </p:spPr>
        <p:txBody>
          <a:bodyPr wrap="square" rtlCol="0">
            <a:spAutoFit/>
          </a:bodyPr>
          <a:lstStyle/>
          <a:p>
            <a:pPr algn="r"/>
            <a:r>
              <a:rPr lang="ko-KR" altLang="en-US" sz="2800" b="1" dirty="0" smtClean="0">
                <a:solidFill>
                  <a:schemeClr val="bg1"/>
                </a:solidFill>
              </a:rPr>
              <a:t>주요기능 및 시연</a:t>
            </a:r>
            <a:endParaRPr lang="ko-KR" altLang="en-US" sz="2800" b="1" dirty="0">
              <a:solidFill>
                <a:schemeClr val="bg1"/>
              </a:solidFill>
            </a:endParaRPr>
          </a:p>
          <a:p>
            <a:pPr algn="r"/>
            <a:endParaRPr lang="ko-KR" altLang="en-US" sz="2800" b="1" dirty="0">
              <a:solidFill>
                <a:schemeClr val="bg1"/>
              </a:solidFill>
            </a:endParaRPr>
          </a:p>
        </p:txBody>
      </p:sp>
      <p:sp>
        <p:nvSpPr>
          <p:cNvPr id="21" name="TextBox 20"/>
          <p:cNvSpPr txBox="1"/>
          <p:nvPr/>
        </p:nvSpPr>
        <p:spPr>
          <a:xfrm>
            <a:off x="7338399" y="2811746"/>
            <a:ext cx="570469" cy="1446550"/>
          </a:xfrm>
          <a:prstGeom prst="rect">
            <a:avLst/>
          </a:prstGeom>
          <a:noFill/>
        </p:spPr>
        <p:txBody>
          <a:bodyPr wrap="square" rtlCol="0">
            <a:spAutoFit/>
          </a:bodyPr>
          <a:lstStyle/>
          <a:p>
            <a:r>
              <a:rPr lang="en-US" altLang="ko-KR" sz="8800" b="1" dirty="0" smtClean="0">
                <a:solidFill>
                  <a:schemeClr val="bg1"/>
                </a:solidFill>
              </a:rPr>
              <a:t>3</a:t>
            </a:r>
            <a:endParaRPr lang="ko-KR" altLang="en-US" sz="8800" b="1" dirty="0">
              <a:solidFill>
                <a:schemeClr val="bg1"/>
              </a:solidFill>
            </a:endParaRPr>
          </a:p>
        </p:txBody>
      </p:sp>
      <p:sp>
        <p:nvSpPr>
          <p:cNvPr id="22" name="직사각형 21"/>
          <p:cNvSpPr/>
          <p:nvPr/>
        </p:nvSpPr>
        <p:spPr>
          <a:xfrm>
            <a:off x="0" y="3088357"/>
            <a:ext cx="8174735"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3" name="TextBox 22"/>
          <p:cNvSpPr txBox="1"/>
          <p:nvPr/>
        </p:nvSpPr>
        <p:spPr>
          <a:xfrm>
            <a:off x="748393" y="3285322"/>
            <a:ext cx="6560882" cy="523220"/>
          </a:xfrm>
          <a:prstGeom prst="rect">
            <a:avLst/>
          </a:prstGeom>
          <a:noFill/>
        </p:spPr>
        <p:txBody>
          <a:bodyPr wrap="square" rtlCol="0">
            <a:spAutoFit/>
          </a:bodyPr>
          <a:lstStyle/>
          <a:p>
            <a:pPr algn="r"/>
            <a:r>
              <a:rPr lang="ko-KR" altLang="en-US" sz="2800" b="1" dirty="0" smtClean="0">
                <a:solidFill>
                  <a:schemeClr val="bg1"/>
                </a:solidFill>
              </a:rPr>
              <a:t>개발 일정</a:t>
            </a:r>
            <a:r>
              <a:rPr lang="en-US" altLang="ko-KR" sz="2800" b="1" dirty="0" smtClean="0">
                <a:solidFill>
                  <a:schemeClr val="bg1"/>
                </a:solidFill>
              </a:rPr>
              <a:t>/</a:t>
            </a:r>
            <a:r>
              <a:rPr lang="ko-KR" altLang="en-US" sz="2800" b="1" dirty="0" smtClean="0">
                <a:solidFill>
                  <a:schemeClr val="bg1"/>
                </a:solidFill>
              </a:rPr>
              <a:t>과정</a:t>
            </a:r>
            <a:endParaRPr lang="ko-KR" altLang="en-US" sz="2800" b="1" dirty="0">
              <a:solidFill>
                <a:schemeClr val="bg1"/>
              </a:solidFill>
            </a:endParaRPr>
          </a:p>
        </p:txBody>
      </p:sp>
      <p:sp>
        <p:nvSpPr>
          <p:cNvPr id="24" name="TextBox 23"/>
          <p:cNvSpPr txBox="1"/>
          <p:nvPr/>
        </p:nvSpPr>
        <p:spPr>
          <a:xfrm>
            <a:off x="7338398" y="1617984"/>
            <a:ext cx="570469" cy="1446550"/>
          </a:xfrm>
          <a:prstGeom prst="rect">
            <a:avLst/>
          </a:prstGeom>
          <a:noFill/>
        </p:spPr>
        <p:txBody>
          <a:bodyPr wrap="square" rtlCol="0">
            <a:spAutoFit/>
          </a:bodyPr>
          <a:lstStyle/>
          <a:p>
            <a:r>
              <a:rPr lang="en-US" altLang="ko-KR" sz="8800" b="1" dirty="0">
                <a:solidFill>
                  <a:schemeClr val="bg1"/>
                </a:solidFill>
              </a:rPr>
              <a:t>2</a:t>
            </a:r>
            <a:endParaRPr lang="ko-KR" altLang="en-US" sz="8800" b="1" dirty="0">
              <a:solidFill>
                <a:schemeClr val="bg1"/>
              </a:solidFill>
            </a:endParaRPr>
          </a:p>
        </p:txBody>
      </p:sp>
      <p:sp>
        <p:nvSpPr>
          <p:cNvPr id="25" name="직사각형 24"/>
          <p:cNvSpPr/>
          <p:nvPr/>
        </p:nvSpPr>
        <p:spPr>
          <a:xfrm>
            <a:off x="1" y="1894595"/>
            <a:ext cx="8174734"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6" name="TextBox 25"/>
          <p:cNvSpPr txBox="1"/>
          <p:nvPr/>
        </p:nvSpPr>
        <p:spPr>
          <a:xfrm>
            <a:off x="748393" y="2091560"/>
            <a:ext cx="6560882" cy="523220"/>
          </a:xfrm>
          <a:prstGeom prst="rect">
            <a:avLst/>
          </a:prstGeom>
          <a:noFill/>
        </p:spPr>
        <p:txBody>
          <a:bodyPr wrap="square" rtlCol="0">
            <a:spAutoFit/>
          </a:bodyPr>
          <a:lstStyle/>
          <a:p>
            <a:pPr algn="r"/>
            <a:r>
              <a:rPr lang="ko-KR" altLang="en-US" sz="2800" b="1" dirty="0" smtClean="0">
                <a:solidFill>
                  <a:schemeClr val="bg1"/>
                </a:solidFill>
              </a:rPr>
              <a:t>개발환경</a:t>
            </a:r>
            <a:endParaRPr lang="ko-KR" altLang="en-US" sz="2800" b="1" dirty="0">
              <a:solidFill>
                <a:schemeClr val="bg1"/>
              </a:solidFill>
            </a:endParaRPr>
          </a:p>
        </p:txBody>
      </p:sp>
      <p:sp>
        <p:nvSpPr>
          <p:cNvPr id="27" name="TextBox 26"/>
          <p:cNvSpPr txBox="1"/>
          <p:nvPr/>
        </p:nvSpPr>
        <p:spPr>
          <a:xfrm>
            <a:off x="7338399" y="319536"/>
            <a:ext cx="570469" cy="1446550"/>
          </a:xfrm>
          <a:prstGeom prst="rect">
            <a:avLst/>
          </a:prstGeom>
          <a:noFill/>
        </p:spPr>
        <p:txBody>
          <a:bodyPr wrap="square" rtlCol="0">
            <a:spAutoFit/>
          </a:bodyPr>
          <a:lstStyle/>
          <a:p>
            <a:r>
              <a:rPr lang="en-US" altLang="ko-KR" sz="8800" b="1" dirty="0">
                <a:solidFill>
                  <a:schemeClr val="bg1"/>
                </a:solidFill>
              </a:rPr>
              <a:t>1</a:t>
            </a:r>
            <a:endParaRPr lang="ko-KR" altLang="en-US" sz="8800" b="1" dirty="0">
              <a:solidFill>
                <a:schemeClr val="bg1"/>
              </a:solidFill>
            </a:endParaRPr>
          </a:p>
        </p:txBody>
      </p:sp>
      <p:sp>
        <p:nvSpPr>
          <p:cNvPr id="28" name="직사각형 27"/>
          <p:cNvSpPr/>
          <p:nvPr/>
        </p:nvSpPr>
        <p:spPr>
          <a:xfrm>
            <a:off x="0" y="596147"/>
            <a:ext cx="8174735" cy="917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9" name="TextBox 28"/>
          <p:cNvSpPr txBox="1"/>
          <p:nvPr/>
        </p:nvSpPr>
        <p:spPr>
          <a:xfrm>
            <a:off x="748394" y="793112"/>
            <a:ext cx="6560882" cy="523220"/>
          </a:xfrm>
          <a:prstGeom prst="rect">
            <a:avLst/>
          </a:prstGeom>
          <a:noFill/>
        </p:spPr>
        <p:txBody>
          <a:bodyPr wrap="square" rtlCol="0">
            <a:spAutoFit/>
          </a:bodyPr>
          <a:lstStyle/>
          <a:p>
            <a:pPr algn="r"/>
            <a:r>
              <a:rPr lang="ko-KR" altLang="en-US" sz="2800" b="1" dirty="0" smtClean="0">
                <a:solidFill>
                  <a:schemeClr val="bg1"/>
                </a:solidFill>
              </a:rPr>
              <a:t>프로젝트 목표</a:t>
            </a:r>
            <a:endParaRPr lang="ko-KR" altLang="en-US" sz="2800" b="1" dirty="0">
              <a:solidFill>
                <a:schemeClr val="bg1"/>
              </a:solidFill>
            </a:endParaRPr>
          </a:p>
        </p:txBody>
      </p:sp>
    </p:spTree>
    <p:extLst>
      <p:ext uri="{BB962C8B-B14F-4D97-AF65-F5344CB8AC3E}">
        <p14:creationId xmlns:p14="http://schemas.microsoft.com/office/powerpoint/2010/main" val="911329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직사각형 1"/>
          <p:cNvSpPr/>
          <p:nvPr/>
        </p:nvSpPr>
        <p:spPr>
          <a:xfrm>
            <a:off x="0" y="3429000"/>
            <a:ext cx="12192000" cy="3429000"/>
          </a:xfrm>
          <a:prstGeom prst="rect">
            <a:avLst/>
          </a:prstGeom>
          <a:solidFill>
            <a:srgbClr val="218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4558283" y="1099968"/>
            <a:ext cx="3075433" cy="1754326"/>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smtClean="0">
                <a:solidFill>
                  <a:srgbClr val="1C72AC"/>
                </a:solidFill>
                <a:latin typeface="HY강B" panose="02030600000101010101" pitchFamily="18" charset="-127"/>
                <a:ea typeface="HY강B" panose="02030600000101010101" pitchFamily="18" charset="-127"/>
              </a:rPr>
              <a:t>카페요</a:t>
            </a:r>
            <a:endParaRPr lang="en-US" altLang="ko-KR" sz="5400" dirty="0">
              <a:solidFill>
                <a:schemeClr val="bg1">
                  <a:lumMod val="50000"/>
                </a:schemeClr>
              </a:solidFill>
              <a:latin typeface="나눔고딕" panose="020D0604000000000000" pitchFamily="50" charset="-127"/>
              <a:ea typeface="나눔고딕" panose="020D0604000000000000" pitchFamily="50" charset="-127"/>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073" y="4314574"/>
            <a:ext cx="1657852" cy="1657852"/>
          </a:xfrm>
          <a:prstGeom prst="rect">
            <a:avLst/>
          </a:prstGeom>
        </p:spPr>
      </p:pic>
      <p:grpSp>
        <p:nvGrpSpPr>
          <p:cNvPr id="15" name="그룹 14"/>
          <p:cNvGrpSpPr/>
          <p:nvPr/>
        </p:nvGrpSpPr>
        <p:grpSpPr>
          <a:xfrm>
            <a:off x="317411" y="228599"/>
            <a:ext cx="2243307" cy="769441"/>
            <a:chOff x="317411" y="228599"/>
            <a:chExt cx="2243307" cy="769441"/>
          </a:xfrm>
        </p:grpSpPr>
        <p:sp>
          <p:nvSpPr>
            <p:cNvPr id="16" name="TextBox 15"/>
            <p:cNvSpPr txBox="1"/>
            <p:nvPr/>
          </p:nvSpPr>
          <p:spPr>
            <a:xfrm>
              <a:off x="859611" y="285750"/>
              <a:ext cx="1701107"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주요기능 및 시연</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17" name="TextBox 16"/>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9" name="그림 18">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4212230" y="1618432"/>
            <a:ext cx="844402" cy="866053"/>
          </a:xfrm>
          <a:prstGeom prst="rect">
            <a:avLst/>
          </a:prstGeom>
        </p:spPr>
      </p:pic>
    </p:spTree>
    <p:extLst>
      <p:ext uri="{BB962C8B-B14F-4D97-AF65-F5344CB8AC3E}">
        <p14:creationId xmlns:p14="http://schemas.microsoft.com/office/powerpoint/2010/main" val="1192399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1072389" y="3426015"/>
            <a:ext cx="5865708" cy="769441"/>
          </a:xfrm>
          <a:prstGeom prst="rect">
            <a:avLst/>
          </a:prstGeom>
          <a:noFill/>
        </p:spPr>
        <p:txBody>
          <a:bodyPr wrap="none" rtlCol="0">
            <a:spAutoFit/>
          </a:bodyPr>
          <a:lstStyle/>
          <a:p>
            <a:pPr algn="r"/>
            <a:r>
              <a:rPr lang="ko-KR" altLang="en-US" sz="4400" b="1" dirty="0" smtClean="0">
                <a:solidFill>
                  <a:srgbClr val="FF0000"/>
                </a:solidFill>
              </a:rPr>
              <a:t>마무리</a:t>
            </a:r>
            <a:r>
              <a:rPr lang="en-US" altLang="ko-KR" sz="4400" b="1" dirty="0" smtClean="0">
                <a:solidFill>
                  <a:srgbClr val="FF0000"/>
                </a:solidFill>
              </a:rPr>
              <a:t>(</a:t>
            </a:r>
            <a:r>
              <a:rPr lang="ko-KR" altLang="en-US" sz="4400" b="1" dirty="0" smtClean="0">
                <a:solidFill>
                  <a:srgbClr val="FF0000"/>
                </a:solidFill>
              </a:rPr>
              <a:t>뭐하지 </a:t>
            </a:r>
            <a:r>
              <a:rPr lang="ko-KR" altLang="en-US" sz="4400" b="1" dirty="0" err="1" smtClean="0">
                <a:solidFill>
                  <a:srgbClr val="FF0000"/>
                </a:solidFill>
              </a:rPr>
              <a:t>추천좀</a:t>
            </a:r>
            <a:r>
              <a:rPr lang="en-US" altLang="ko-KR" sz="4400" b="1" dirty="0" smtClean="0">
                <a:solidFill>
                  <a:srgbClr val="FF0000"/>
                </a:solidFill>
              </a:rPr>
              <a:t>)</a:t>
            </a: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a:solidFill>
                  <a:schemeClr val="bg1"/>
                </a:solidFill>
              </a:rPr>
              <a:t>5</a:t>
            </a:r>
            <a:endParaRPr lang="ko-KR" altLang="en-US" sz="11500" b="1" dirty="0">
              <a:solidFill>
                <a:schemeClr val="bg1"/>
              </a:solidFill>
            </a:endParaRPr>
          </a:p>
        </p:txBody>
      </p:sp>
    </p:spTree>
    <p:extLst>
      <p:ext uri="{BB962C8B-B14F-4D97-AF65-F5344CB8AC3E}">
        <p14:creationId xmlns:p14="http://schemas.microsoft.com/office/powerpoint/2010/main" val="3022772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7413172" cy="6468374"/>
          </a:xfrm>
          <a:prstGeom prst="rect">
            <a:avLst/>
          </a:prstGeom>
          <a:noFill/>
        </p:spPr>
        <p:txBody>
          <a:bodyPr wrap="square" rtlCol="0">
            <a:spAutoFit/>
          </a:bodyPr>
          <a:lstStyle/>
          <a:p>
            <a:pPr algn="ctr">
              <a:lnSpc>
                <a:spcPct val="200000"/>
              </a:lnSpc>
            </a:pPr>
            <a:r>
              <a:rPr lang="ko-KR" altLang="en-US" sz="5400" b="1" dirty="0">
                <a:solidFill>
                  <a:srgbClr val="1C72AC"/>
                </a:solidFill>
                <a:latin typeface="HY강B" panose="02030600000101010101" pitchFamily="18" charset="-127"/>
                <a:ea typeface="HY강B" panose="02030600000101010101" pitchFamily="18" charset="-127"/>
              </a:rPr>
              <a:t> </a:t>
            </a:r>
            <a:r>
              <a:rPr lang="ko-KR" altLang="en-US" sz="5400" b="1" dirty="0">
                <a:solidFill>
                  <a:srgbClr val="FF0000"/>
                </a:solidFill>
              </a:rPr>
              <a:t>어려움이 있을 때 있던 문제점을 기록을 </a:t>
            </a:r>
            <a:r>
              <a:rPr lang="ko-KR" altLang="en-US" sz="5400" b="1" dirty="0" err="1">
                <a:solidFill>
                  <a:srgbClr val="FF0000"/>
                </a:solidFill>
              </a:rPr>
              <a:t>남겨둬야함</a:t>
            </a:r>
            <a:endParaRPr lang="ko-KR" altLang="en-US" sz="5400" b="1" dirty="0">
              <a:solidFill>
                <a:srgbClr val="FF0000"/>
              </a:solidFill>
            </a:endParaRPr>
          </a:p>
          <a:p>
            <a:pPr algn="ctr">
              <a:lnSpc>
                <a:spcPct val="200000"/>
              </a:lnSpc>
            </a:pP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822199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4" name="그림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
            <a:ext cx="12191239" cy="6857572"/>
          </a:xfrm>
          <a:prstGeom prst="rect">
            <a:avLst/>
          </a:prstGeom>
        </p:spPr>
      </p:pic>
      <p:sp>
        <p:nvSpPr>
          <p:cNvPr id="88" name="TextBox 87"/>
          <p:cNvSpPr txBox="1"/>
          <p:nvPr/>
        </p:nvSpPr>
        <p:spPr>
          <a:xfrm>
            <a:off x="2344441" y="2741154"/>
            <a:ext cx="7844588" cy="1200329"/>
          </a:xfrm>
          <a:prstGeom prst="rect">
            <a:avLst/>
          </a:prstGeom>
          <a:noFill/>
        </p:spPr>
        <p:txBody>
          <a:bodyPr wrap="square" rtlCol="0">
            <a:spAutoFit/>
          </a:bodyPr>
          <a:lstStyle/>
          <a:p>
            <a:r>
              <a:rPr lang="en-US" altLang="ko-KR" sz="7200" b="1" dirty="0">
                <a:solidFill>
                  <a:srgbClr val="2187C9"/>
                </a:solidFill>
                <a:latin typeface="Arial" panose="020B0604020202020204" pitchFamily="34" charset="0"/>
                <a:cs typeface="Arial" panose="020B0604020202020204" pitchFamily="34" charset="0"/>
              </a:rPr>
              <a:t>[                ]</a:t>
            </a:r>
            <a:endParaRPr lang="ko-KR" altLang="en-US" sz="7200" b="1" dirty="0">
              <a:solidFill>
                <a:srgbClr val="2187C9"/>
              </a:solidFill>
              <a:latin typeface="Arial" panose="020B0604020202020204" pitchFamily="34" charset="0"/>
              <a:cs typeface="Arial" panose="020B0604020202020204" pitchFamily="34" charset="0"/>
            </a:endParaRPr>
          </a:p>
        </p:txBody>
      </p:sp>
      <p:sp>
        <p:nvSpPr>
          <p:cNvPr id="13" name="TextBox 12"/>
          <p:cNvSpPr txBox="1"/>
          <p:nvPr/>
        </p:nvSpPr>
        <p:spPr>
          <a:xfrm>
            <a:off x="2579914" y="1586992"/>
            <a:ext cx="7413172" cy="2585323"/>
          </a:xfrm>
          <a:prstGeom prst="rect">
            <a:avLst/>
          </a:prstGeom>
          <a:noFill/>
        </p:spPr>
        <p:txBody>
          <a:bodyPr wrap="square" rtlCol="0">
            <a:spAutoFit/>
          </a:bodyPr>
          <a:lstStyle/>
          <a:p>
            <a:pPr fontAlgn="base"/>
            <a:r>
              <a:rPr lang="ko-KR" altLang="en-US" sz="5400" b="1" dirty="0">
                <a:solidFill>
                  <a:srgbClr val="FF0000"/>
                </a:solidFill>
              </a:rPr>
              <a:t>남들하고 </a:t>
            </a:r>
            <a:r>
              <a:rPr lang="ko-KR" altLang="en-US" sz="5400" b="1" dirty="0" err="1" smtClean="0">
                <a:solidFill>
                  <a:srgbClr val="FF0000"/>
                </a:solidFill>
              </a:rPr>
              <a:t>차별점</a:t>
            </a:r>
            <a:endParaRPr lang="ko-KR" altLang="en-US" sz="5400" b="1" dirty="0">
              <a:solidFill>
                <a:srgbClr val="FF0000"/>
              </a:solidFill>
            </a:endParaRPr>
          </a:p>
          <a:p>
            <a:pPr algn="ctr">
              <a:lnSpc>
                <a:spcPct val="200000"/>
              </a:lnSpc>
            </a:pPr>
            <a:endParaRPr lang="en-US" altLang="ko-KR" sz="5400" dirty="0">
              <a:solidFill>
                <a:srgbClr val="FF0000"/>
              </a:solidFill>
              <a:latin typeface="나눔고딕" panose="020D0604000000000000" pitchFamily="50" charset="-127"/>
              <a:ea typeface="나눔고딕" panose="020D0604000000000000" pitchFamily="50" charset="-127"/>
            </a:endParaRPr>
          </a:p>
        </p:txBody>
      </p:sp>
      <p:grpSp>
        <p:nvGrpSpPr>
          <p:cNvPr id="15" name="그룹 14"/>
          <p:cNvGrpSpPr/>
          <p:nvPr/>
        </p:nvGrpSpPr>
        <p:grpSpPr>
          <a:xfrm>
            <a:off x="242049" y="285750"/>
            <a:ext cx="2163178" cy="661719"/>
            <a:chOff x="242049" y="285750"/>
            <a:chExt cx="2163178" cy="661719"/>
          </a:xfrm>
        </p:grpSpPr>
        <p:sp>
          <p:nvSpPr>
            <p:cNvPr id="16" name="TextBox 15"/>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17" name="TextBox 16"/>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18" name="그림 17">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19" name="AutoShape 7" descr="File:Octicons-mark-github.svg - Wikimedia Commons"/>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AutoShape 10" descr="File:Octicons-mark-github.svg - Wikimedia Commons"/>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AutoShape 19" descr="Jira Vector Logo - Download Free SVG Icon | Worldvectorlogo"/>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702823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715238" y="2828836"/>
            <a:ext cx="2761525" cy="1200329"/>
          </a:xfrm>
          <a:prstGeom prst="rect">
            <a:avLst/>
          </a:prstGeom>
          <a:noFill/>
        </p:spPr>
        <p:txBody>
          <a:bodyPr wrap="none" rtlCol="0">
            <a:spAutoFit/>
          </a:bodyPr>
          <a:lstStyle/>
          <a:p>
            <a:pPr algn="ctr"/>
            <a:r>
              <a:rPr lang="en-US" altLang="ko-KR" sz="3600" b="1" dirty="0">
                <a:solidFill>
                  <a:schemeClr val="bg1"/>
                </a:solidFill>
                <a:latin typeface="나눔바른고딕" panose="020B0603020101020101" pitchFamily="50" charset="-127"/>
                <a:ea typeface="나눔바른고딕" panose="020B0603020101020101" pitchFamily="50" charset="-127"/>
              </a:rPr>
              <a:t>THANK YOU</a:t>
            </a:r>
          </a:p>
          <a:p>
            <a:pPr algn="ctr"/>
            <a:r>
              <a:rPr lang="ko-KR" altLang="en-US" sz="3600" b="1" dirty="0">
                <a:solidFill>
                  <a:schemeClr val="bg1"/>
                </a:solidFill>
                <a:latin typeface="나눔바른고딕" panose="020B0603020101020101" pitchFamily="50" charset="-127"/>
                <a:ea typeface="나눔바른고딕" panose="020B0603020101020101" pitchFamily="50" charset="-127"/>
              </a:rPr>
              <a:t>감사합니다</a:t>
            </a:r>
          </a:p>
        </p:txBody>
      </p:sp>
    </p:spTree>
    <p:extLst>
      <p:ext uri="{BB962C8B-B14F-4D97-AF65-F5344CB8AC3E}">
        <p14:creationId xmlns:p14="http://schemas.microsoft.com/office/powerpoint/2010/main" val="10188010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 y="428"/>
            <a:ext cx="12191239" cy="6857572"/>
          </a:xfrm>
          <a:prstGeom prst="rect">
            <a:avLst/>
          </a:prstGeom>
        </p:spPr>
      </p:pic>
      <p:sp>
        <p:nvSpPr>
          <p:cNvPr id="17" name="직사각형 16"/>
          <p:cNvSpPr/>
          <p:nvPr/>
        </p:nvSpPr>
        <p:spPr>
          <a:xfrm>
            <a:off x="761" y="428"/>
            <a:ext cx="12192000" cy="6869412"/>
          </a:xfrm>
          <a:prstGeom prst="rect">
            <a:avLst/>
          </a:prstGeom>
          <a:solidFill>
            <a:srgbClr val="8180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4248150" y="1581150"/>
            <a:ext cx="3695700" cy="3695700"/>
          </a:xfrm>
          <a:prstGeom prst="ellipse">
            <a:avLst/>
          </a:prstGeom>
          <a:noFill/>
          <a:ln w="444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p:cNvGrpSpPr/>
          <p:nvPr/>
        </p:nvGrpSpPr>
        <p:grpSpPr>
          <a:xfrm>
            <a:off x="2934169" y="2201669"/>
            <a:ext cx="2211263" cy="1943089"/>
            <a:chOff x="2934169" y="2201670"/>
            <a:chExt cx="2211263" cy="1943089"/>
          </a:xfrm>
          <a:effectLst>
            <a:outerShdw blurRad="685800" dist="50800" dir="5400000" algn="ctr" rotWithShape="0">
              <a:schemeClr val="bg1">
                <a:lumMod val="65000"/>
                <a:alpha val="55000"/>
              </a:schemeClr>
            </a:outerShdw>
          </a:effectLst>
        </p:grpSpPr>
        <p:sp>
          <p:nvSpPr>
            <p:cNvPr id="4" name="칠각형 3"/>
            <p:cNvSpPr/>
            <p:nvPr/>
          </p:nvSpPr>
          <p:spPr>
            <a:xfrm>
              <a:off x="3253131" y="2201670"/>
              <a:ext cx="1892301" cy="1943089"/>
            </a:xfrm>
            <a:prstGeom prst="heptagon">
              <a:avLst/>
            </a:prstGeom>
            <a:solidFill>
              <a:schemeClr val="tx1">
                <a:lumMod val="65000"/>
                <a:lumOff val="3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b="1" dirty="0" smtClean="0">
                <a:latin typeface="나눔바른고딕" panose="020B0603020101020101" pitchFamily="50" charset="-127"/>
                <a:ea typeface="나눔바른고딕" panose="020B0603020101020101" pitchFamily="50" charset="-127"/>
              </a:endParaRPr>
            </a:p>
            <a:p>
              <a:pPr algn="ctr"/>
              <a:r>
                <a:rPr lang="ko-KR" altLang="en-US" b="1" dirty="0" smtClean="0">
                  <a:latin typeface="나눔바른고딕" panose="020B0603020101020101" pitchFamily="50" charset="-127"/>
                  <a:ea typeface="나눔바른고딕" panose="020B0603020101020101" pitchFamily="50" charset="-127"/>
                </a:rPr>
                <a:t>동기</a:t>
              </a:r>
              <a:endParaRPr lang="ko-KR" altLang="en-US" b="1" dirty="0">
                <a:latin typeface="나눔바른고딕" panose="020B0603020101020101" pitchFamily="50" charset="-127"/>
                <a:ea typeface="나눔바른고딕" panose="020B0603020101020101" pitchFamily="50" charset="-127"/>
              </a:endParaRPr>
            </a:p>
          </p:txBody>
        </p:sp>
        <p:cxnSp>
          <p:nvCxnSpPr>
            <p:cNvPr id="6" name="직선 연결선 5"/>
            <p:cNvCxnSpPr/>
            <p:nvPr/>
          </p:nvCxnSpPr>
          <p:spPr>
            <a:xfrm flipH="1">
              <a:off x="2934169" y="3173215"/>
              <a:ext cx="903094" cy="511569"/>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grpSp>
      <p:cxnSp>
        <p:nvCxnSpPr>
          <p:cNvPr id="7" name="직선 연결선 6"/>
          <p:cNvCxnSpPr/>
          <p:nvPr/>
        </p:nvCxnSpPr>
        <p:spPr>
          <a:xfrm>
            <a:off x="6745830" y="4479991"/>
            <a:ext cx="1010130" cy="192981"/>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sp>
        <p:nvSpPr>
          <p:cNvPr id="8" name="칠각형 7"/>
          <p:cNvSpPr/>
          <p:nvPr/>
        </p:nvSpPr>
        <p:spPr>
          <a:xfrm>
            <a:off x="5390646" y="3684784"/>
            <a:ext cx="1892301" cy="1943089"/>
          </a:xfrm>
          <a:prstGeom prst="heptagon">
            <a:avLst/>
          </a:prstGeom>
          <a:solidFill>
            <a:schemeClr val="tx1">
              <a:lumMod val="65000"/>
              <a:lumOff val="35000"/>
              <a:alpha val="99000"/>
            </a:schemeClr>
          </a:solidFill>
          <a:ln>
            <a:noFill/>
          </a:ln>
          <a:effectLst>
            <a:outerShdw blurRad="685800" dist="50800" dir="5400000" algn="ctr" rotWithShape="0">
              <a:schemeClr val="bg1">
                <a:lumMod val="65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smtClean="0">
                <a:latin typeface="나눔바른고딕" panose="020B0603020101020101" pitchFamily="50" charset="-127"/>
                <a:ea typeface="나눔바른고딕" panose="020B0603020101020101" pitchFamily="50" charset="-127"/>
              </a:rPr>
              <a:t>구현</a:t>
            </a:r>
            <a:endParaRPr lang="ko-KR" altLang="en-US" b="1" dirty="0">
              <a:latin typeface="나눔바른고딕" panose="020B0603020101020101" pitchFamily="50" charset="-127"/>
              <a:ea typeface="나눔바른고딕" panose="020B0603020101020101" pitchFamily="50" charset="-127"/>
            </a:endParaRPr>
          </a:p>
        </p:txBody>
      </p:sp>
      <p:grpSp>
        <p:nvGrpSpPr>
          <p:cNvPr id="20" name="그룹 19"/>
          <p:cNvGrpSpPr/>
          <p:nvPr/>
        </p:nvGrpSpPr>
        <p:grpSpPr>
          <a:xfrm>
            <a:off x="6494080" y="1516900"/>
            <a:ext cx="2049342" cy="1943089"/>
            <a:chOff x="6494080" y="1516900"/>
            <a:chExt cx="2049342" cy="1943089"/>
          </a:xfrm>
          <a:effectLst>
            <a:outerShdw blurRad="685800" dist="50800" dir="5400000" algn="ctr" rotWithShape="0">
              <a:schemeClr val="bg1">
                <a:lumMod val="65000"/>
                <a:alpha val="55000"/>
              </a:schemeClr>
            </a:outerShdw>
          </a:effectLst>
        </p:grpSpPr>
        <p:cxnSp>
          <p:nvCxnSpPr>
            <p:cNvPr id="5" name="직선 연결선 4"/>
            <p:cNvCxnSpPr/>
            <p:nvPr/>
          </p:nvCxnSpPr>
          <p:spPr>
            <a:xfrm flipV="1">
              <a:off x="8132535" y="2055947"/>
              <a:ext cx="410887" cy="217353"/>
            </a:xfrm>
            <a:prstGeom prst="line">
              <a:avLst/>
            </a:prstGeom>
            <a:ln>
              <a:solidFill>
                <a:srgbClr val="5B5B5B"/>
              </a:solidFill>
            </a:ln>
          </p:spPr>
          <p:style>
            <a:lnRef idx="1">
              <a:schemeClr val="accent1"/>
            </a:lnRef>
            <a:fillRef idx="0">
              <a:schemeClr val="accent1"/>
            </a:fillRef>
            <a:effectRef idx="0">
              <a:schemeClr val="accent1"/>
            </a:effectRef>
            <a:fontRef idx="minor">
              <a:schemeClr val="tx1"/>
            </a:fontRef>
          </p:style>
        </p:cxnSp>
        <p:sp>
          <p:nvSpPr>
            <p:cNvPr id="9" name="칠각형 8"/>
            <p:cNvSpPr/>
            <p:nvPr/>
          </p:nvSpPr>
          <p:spPr>
            <a:xfrm>
              <a:off x="6494080" y="1516900"/>
              <a:ext cx="1892301" cy="1943089"/>
            </a:xfrm>
            <a:prstGeom prst="heptagon">
              <a:avLst/>
            </a:prstGeom>
            <a:solidFill>
              <a:schemeClr val="tx1">
                <a:lumMod val="65000"/>
                <a:lumOff val="3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500000"/>
                </a:lnSpc>
              </a:pPr>
              <a:r>
                <a:rPr lang="ko-KR" altLang="en-US" b="1" dirty="0" smtClean="0">
                  <a:latin typeface="나눔바른고딕" panose="020B0603020101020101" pitchFamily="50" charset="-127"/>
                  <a:ea typeface="나눔바른고딕" panose="020B0603020101020101" pitchFamily="50" charset="-127"/>
                </a:rPr>
                <a:t>목표</a:t>
              </a:r>
              <a:endParaRPr lang="en-US" altLang="ko-KR" b="1" dirty="0">
                <a:latin typeface="나눔바른고딕" panose="020B0603020101020101" pitchFamily="50" charset="-127"/>
                <a:ea typeface="나눔바른고딕" panose="020B0603020101020101" pitchFamily="50" charset="-127"/>
              </a:endParaRPr>
            </a:p>
            <a:p>
              <a:pPr algn="ctr"/>
              <a:endParaRPr lang="ko-KR" altLang="en-US" b="1" dirty="0">
                <a:latin typeface="나눔바른고딕" panose="020B0603020101020101" pitchFamily="50" charset="-127"/>
                <a:ea typeface="나눔바른고딕" panose="020B0603020101020101" pitchFamily="50" charset="-127"/>
              </a:endParaRPr>
            </a:p>
          </p:txBody>
        </p:sp>
      </p:grpSp>
      <p:sp>
        <p:nvSpPr>
          <p:cNvPr id="13" name="직사각형 12"/>
          <p:cNvSpPr/>
          <p:nvPr/>
        </p:nvSpPr>
        <p:spPr>
          <a:xfrm>
            <a:off x="347472" y="3619294"/>
            <a:ext cx="2905659" cy="2585323"/>
          </a:xfrm>
          <a:prstGeom prst="rect">
            <a:avLst/>
          </a:prstGeom>
        </p:spPr>
        <p:txBody>
          <a:bodyPr wrap="square">
            <a:spAutoFit/>
          </a:bodyPr>
          <a:lstStyle/>
          <a:p>
            <a:r>
              <a:rPr lang="ko-KR" altLang="en-US" dirty="0" smtClean="0">
                <a:solidFill>
                  <a:schemeClr val="bg1"/>
                </a:solidFill>
                <a:latin typeface="HY강B" panose="02030600000101010101" pitchFamily="18" charset="-127"/>
                <a:ea typeface="HY강B" panose="02030600000101010101" pitchFamily="18" charset="-127"/>
              </a:rPr>
              <a:t>학생들이 일상적</a:t>
            </a:r>
            <a:r>
              <a:rPr lang="en-US" altLang="ko-KR" dirty="0" smtClean="0">
                <a:solidFill>
                  <a:schemeClr val="bg1"/>
                </a:solidFill>
                <a:latin typeface="HY강B" panose="02030600000101010101" pitchFamily="18" charset="-127"/>
                <a:ea typeface="HY강B" panose="02030600000101010101" pitchFamily="18" charset="-127"/>
              </a:rPr>
              <a:t>, </a:t>
            </a:r>
            <a:r>
              <a:rPr lang="ko-KR" altLang="en-US" dirty="0" smtClean="0">
                <a:solidFill>
                  <a:schemeClr val="bg1"/>
                </a:solidFill>
                <a:latin typeface="HY강B" panose="02030600000101010101" pitchFamily="18" charset="-127"/>
                <a:ea typeface="HY강B" panose="02030600000101010101" pitchFamily="18" charset="-127"/>
              </a:rPr>
              <a:t>학업적 이유로 카페를 찾는 일이 많아져 경북대 근처에 카페의 수가 매우 늘어났습니다</a:t>
            </a:r>
            <a:r>
              <a:rPr lang="en-US" altLang="ko-KR" dirty="0" smtClean="0">
                <a:solidFill>
                  <a:schemeClr val="bg1"/>
                </a:solidFill>
                <a:latin typeface="HY강B" panose="02030600000101010101" pitchFamily="18" charset="-127"/>
                <a:ea typeface="HY강B" panose="02030600000101010101" pitchFamily="18" charset="-127"/>
              </a:rPr>
              <a:t>. </a:t>
            </a:r>
          </a:p>
          <a:p>
            <a:r>
              <a:rPr lang="ko-KR" altLang="en-US" dirty="0" smtClean="0">
                <a:solidFill>
                  <a:schemeClr val="bg1"/>
                </a:solidFill>
                <a:latin typeface="HY강B" panose="02030600000101010101" pitchFamily="18" charset="-127"/>
                <a:ea typeface="HY강B" panose="02030600000101010101" pitchFamily="18" charset="-127"/>
              </a:rPr>
              <a:t>개인이 원하는 목적의 카페를 편하게 찾도록 하는 프로그램을 만들고자 하였습니다</a:t>
            </a:r>
            <a:r>
              <a:rPr lang="en-US" altLang="ko-KR" dirty="0" smtClean="0">
                <a:solidFill>
                  <a:schemeClr val="bg1"/>
                </a:solidFill>
                <a:latin typeface="HY강B" panose="02030600000101010101" pitchFamily="18" charset="-127"/>
                <a:ea typeface="HY강B" panose="02030600000101010101" pitchFamily="18" charset="-127"/>
              </a:rPr>
              <a:t>.</a:t>
            </a:r>
            <a:endParaRPr lang="en-US" altLang="ko-KR" dirty="0">
              <a:solidFill>
                <a:schemeClr val="bg1"/>
              </a:solidFill>
              <a:latin typeface="HY강B" panose="02030600000101010101" pitchFamily="18" charset="-127"/>
              <a:ea typeface="HY강B" panose="02030600000101010101" pitchFamily="18" charset="-127"/>
            </a:endParaRPr>
          </a:p>
        </p:txBody>
      </p:sp>
      <p:sp>
        <p:nvSpPr>
          <p:cNvPr id="14" name="직사각형 13"/>
          <p:cNvSpPr/>
          <p:nvPr/>
        </p:nvSpPr>
        <p:spPr>
          <a:xfrm>
            <a:off x="8535136" y="1472396"/>
            <a:ext cx="3269768" cy="1477328"/>
          </a:xfrm>
          <a:prstGeom prst="rect">
            <a:avLst/>
          </a:prstGeom>
        </p:spPr>
        <p:txBody>
          <a:bodyPr wrap="square">
            <a:spAutoFit/>
          </a:bodyPr>
          <a:lstStyle/>
          <a:p>
            <a:r>
              <a:rPr lang="ko-KR" altLang="en-US" dirty="0" smtClean="0">
                <a:solidFill>
                  <a:schemeClr val="bg1"/>
                </a:solidFill>
                <a:latin typeface="HY강B" panose="02030600000101010101" pitchFamily="18" charset="-127"/>
                <a:ea typeface="HY강B" panose="02030600000101010101" pitchFamily="18" charset="-127"/>
              </a:rPr>
              <a:t>주어진 분류기준을 사용자가 직접 선택해 원하는 카페를 추천해주고</a:t>
            </a:r>
            <a:r>
              <a:rPr lang="en-US" altLang="ko-KR" dirty="0" smtClean="0">
                <a:solidFill>
                  <a:schemeClr val="bg1"/>
                </a:solidFill>
                <a:latin typeface="HY강B" panose="02030600000101010101" pitchFamily="18" charset="-127"/>
                <a:ea typeface="HY강B" panose="02030600000101010101" pitchFamily="18" charset="-127"/>
              </a:rPr>
              <a:t>, </a:t>
            </a:r>
            <a:r>
              <a:rPr lang="ko-KR" altLang="en-US" dirty="0" smtClean="0">
                <a:solidFill>
                  <a:schemeClr val="bg1"/>
                </a:solidFill>
                <a:latin typeface="HY강B" panose="02030600000101010101" pitchFamily="18" charset="-127"/>
                <a:ea typeface="HY강B" panose="02030600000101010101" pitchFamily="18" charset="-127"/>
              </a:rPr>
              <a:t>메뉴까지 랜덤으로 추천해주는 프로그램을 만듭니다</a:t>
            </a:r>
            <a:r>
              <a:rPr lang="en-US" altLang="ko-KR" dirty="0" smtClean="0">
                <a:solidFill>
                  <a:schemeClr val="bg1"/>
                </a:solidFill>
                <a:latin typeface="HY강B" panose="02030600000101010101" pitchFamily="18" charset="-127"/>
                <a:ea typeface="HY강B" panose="02030600000101010101" pitchFamily="18" charset="-127"/>
              </a:rPr>
              <a:t>.</a:t>
            </a:r>
            <a:endParaRPr lang="en-US" altLang="ko-KR" dirty="0">
              <a:solidFill>
                <a:schemeClr val="bg1"/>
              </a:solidFill>
              <a:latin typeface="HY강B" panose="02030600000101010101" pitchFamily="18" charset="-127"/>
              <a:ea typeface="HY강B" panose="02030600000101010101" pitchFamily="18" charset="-127"/>
            </a:endParaRPr>
          </a:p>
        </p:txBody>
      </p:sp>
      <p:sp>
        <p:nvSpPr>
          <p:cNvPr id="15" name="직사각형 14"/>
          <p:cNvSpPr/>
          <p:nvPr/>
        </p:nvSpPr>
        <p:spPr>
          <a:xfrm>
            <a:off x="7842180" y="4435744"/>
            <a:ext cx="3459803" cy="1754326"/>
          </a:xfrm>
          <a:prstGeom prst="rect">
            <a:avLst/>
          </a:prstGeom>
        </p:spPr>
        <p:txBody>
          <a:bodyPr wrap="square">
            <a:spAutoFit/>
          </a:bodyPr>
          <a:lstStyle/>
          <a:p>
            <a:r>
              <a:rPr lang="ko-KR" altLang="en-US" dirty="0" smtClean="0">
                <a:solidFill>
                  <a:schemeClr val="bg1"/>
                </a:solidFill>
                <a:latin typeface="HY강B" panose="02030600000101010101" pitchFamily="18" charset="-127"/>
                <a:ea typeface="HY강B" panose="02030600000101010101" pitchFamily="18" charset="-127"/>
              </a:rPr>
              <a:t>먼저 경북대의 주요 문 근처 카페들로 나누어 그 안에서 카페들을 분류하도록 구현합니다</a:t>
            </a:r>
            <a:r>
              <a:rPr lang="en-US" altLang="ko-KR" dirty="0" smtClean="0">
                <a:solidFill>
                  <a:schemeClr val="bg1"/>
                </a:solidFill>
                <a:latin typeface="HY강B" panose="02030600000101010101" pitchFamily="18" charset="-127"/>
                <a:ea typeface="HY강B" panose="02030600000101010101" pitchFamily="18" charset="-127"/>
              </a:rPr>
              <a:t>.</a:t>
            </a:r>
          </a:p>
          <a:p>
            <a:r>
              <a:rPr lang="ko-KR" altLang="en-US" dirty="0" smtClean="0">
                <a:solidFill>
                  <a:schemeClr val="bg1"/>
                </a:solidFill>
                <a:latin typeface="HY강B" panose="02030600000101010101" pitchFamily="18" charset="-127"/>
                <a:ea typeface="HY강B" panose="02030600000101010101" pitchFamily="18" charset="-127"/>
              </a:rPr>
              <a:t>카페 정보들을 볼 수 있고 메뉴 추천을 따로 받을 수 있도록 합니다</a:t>
            </a:r>
            <a:r>
              <a:rPr lang="en-US" altLang="ko-KR" dirty="0" smtClean="0">
                <a:solidFill>
                  <a:schemeClr val="bg1"/>
                </a:solidFill>
                <a:latin typeface="HY강B" panose="02030600000101010101" pitchFamily="18" charset="-127"/>
                <a:ea typeface="HY강B" panose="02030600000101010101" pitchFamily="18" charset="-127"/>
              </a:rPr>
              <a:t>.</a:t>
            </a:r>
            <a:endParaRPr lang="en-US" altLang="ko-KR" dirty="0">
              <a:solidFill>
                <a:schemeClr val="bg1"/>
              </a:solidFill>
              <a:latin typeface="HY강B" panose="02030600000101010101" pitchFamily="18" charset="-127"/>
              <a:ea typeface="HY강B" panose="02030600000101010101" pitchFamily="18" charset="-127"/>
            </a:endParaRPr>
          </a:p>
        </p:txBody>
      </p:sp>
      <p:grpSp>
        <p:nvGrpSpPr>
          <p:cNvPr id="2" name="그룹 1"/>
          <p:cNvGrpSpPr/>
          <p:nvPr/>
        </p:nvGrpSpPr>
        <p:grpSpPr>
          <a:xfrm>
            <a:off x="242049" y="285750"/>
            <a:ext cx="2163178" cy="661719"/>
            <a:chOff x="242049" y="285750"/>
            <a:chExt cx="2163178" cy="661719"/>
          </a:xfrm>
        </p:grpSpPr>
        <p:sp>
          <p:nvSpPr>
            <p:cNvPr id="11" name="TextBox 10"/>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bg1"/>
                  </a:solidFill>
                  <a:latin typeface="나눔바른고딕" panose="020B0603020101020101" pitchFamily="50" charset="-127"/>
                  <a:ea typeface="나눔바른고딕" panose="020B0603020101020101" pitchFamily="50" charset="-127"/>
                </a:rPr>
                <a:t>/</a:t>
              </a:r>
              <a:r>
                <a:rPr lang="ko-KR" altLang="en-US" sz="1600" b="1" dirty="0" smtClean="0">
                  <a:solidFill>
                    <a:schemeClr val="bg1"/>
                  </a:solidFill>
                  <a:latin typeface="나눔바른고딕" panose="020B0603020101020101" pitchFamily="50" charset="-127"/>
                  <a:ea typeface="나눔바른고딕" panose="020B0603020101020101" pitchFamily="50" charset="-127"/>
                </a:rPr>
                <a:t>과정</a:t>
              </a:r>
              <a:endParaRPr lang="en-US" altLang="ko-KR" sz="1600" b="1" dirty="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a:t>
              </a:r>
              <a:r>
                <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rPr>
                <a:t>요</a:t>
              </a:r>
            </a:p>
          </p:txBody>
        </p:sp>
        <p:sp>
          <p:nvSpPr>
            <p:cNvPr id="22" name="TextBox 21"/>
            <p:cNvSpPr txBox="1"/>
            <p:nvPr/>
          </p:nvSpPr>
          <p:spPr>
            <a:xfrm>
              <a:off x="242049" y="670470"/>
              <a:ext cx="374829" cy="276999"/>
            </a:xfrm>
            <a:prstGeom prst="rect">
              <a:avLst/>
            </a:prstGeom>
            <a:noFill/>
          </p:spPr>
          <p:txBody>
            <a:bodyPr wrap="square" rtlCol="0">
              <a:spAutoFit/>
            </a:bodyPr>
            <a:lstStyle/>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3" name="그림 22">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Tree>
    <p:extLst>
      <p:ext uri="{BB962C8B-B14F-4D97-AF65-F5344CB8AC3E}">
        <p14:creationId xmlns:p14="http://schemas.microsoft.com/office/powerpoint/2010/main" val="1556856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직사각형 5"/>
          <p:cNvSpPr/>
          <p:nvPr/>
        </p:nvSpPr>
        <p:spPr>
          <a:xfrm>
            <a:off x="0" y="2349500"/>
            <a:ext cx="12192000" cy="4508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타원 1"/>
          <p:cNvSpPr/>
          <p:nvPr/>
        </p:nvSpPr>
        <p:spPr>
          <a:xfrm>
            <a:off x="1016000" y="1484925"/>
            <a:ext cx="1651000" cy="1651000"/>
          </a:xfrm>
          <a:prstGeom prst="ellipse">
            <a:avLst/>
          </a:prstGeom>
          <a:solidFill>
            <a:srgbClr val="2187C9"/>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3810000" y="1484925"/>
            <a:ext cx="1651000" cy="1651000"/>
          </a:xfrm>
          <a:prstGeom prst="ellipse">
            <a:avLst/>
          </a:prstGeom>
          <a:solidFill>
            <a:srgbClr val="5999C7"/>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6604000" y="1484925"/>
            <a:ext cx="1651000" cy="1651000"/>
          </a:xfrm>
          <a:prstGeom prst="ellipse">
            <a:avLst/>
          </a:prstGeom>
          <a:solidFill>
            <a:srgbClr val="5E82C2"/>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9398000" y="1484925"/>
            <a:ext cx="1651000" cy="1651000"/>
          </a:xfrm>
          <a:prstGeom prst="ellipse">
            <a:avLst/>
          </a:prstGeom>
          <a:solidFill>
            <a:srgbClr val="1F7CBB"/>
          </a:solidFill>
          <a:ln>
            <a:noFill/>
          </a:ln>
          <a:effectLst>
            <a:outerShdw blurRad="482600" dist="50800" dir="540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524933" y="3323492"/>
            <a:ext cx="2633134" cy="2492990"/>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기능적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목표시스템이반드시수행하여야하거나목표 시스템을 이용하여 사용자가 반드시 수행할 수</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있어야 하는기능 분석</a:t>
            </a:r>
            <a:endPar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sp>
        <p:nvSpPr>
          <p:cNvPr id="8" name="TextBox 7"/>
          <p:cNvSpPr txBox="1"/>
          <p:nvPr/>
        </p:nvSpPr>
        <p:spPr>
          <a:xfrm>
            <a:off x="3318933" y="3323492"/>
            <a:ext cx="2633134" cy="1754326"/>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성능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목표시스템의처리속도및시간</a:t>
            </a:r>
            <a:r>
              <a:rPr lang="en-US" altLang="ko-KR"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처리량</a:t>
            </a: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등성능에대한</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요구사항 분석</a:t>
            </a:r>
            <a:endPar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sp>
        <p:nvSpPr>
          <p:cNvPr id="9" name="TextBox 8"/>
          <p:cNvSpPr txBox="1"/>
          <p:nvPr/>
        </p:nvSpPr>
        <p:spPr>
          <a:xfrm>
            <a:off x="5952067" y="3323492"/>
            <a:ext cx="2954866" cy="2077492"/>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인터페이스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목표시스템과외부를연결하는시스템인터페이스와사용자인터페이스에대한</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요구사항</a:t>
            </a:r>
            <a:endParaRPr lang="en-US" altLang="ko-KR"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sp>
        <p:nvSpPr>
          <p:cNvPr id="10" name="TextBox 9"/>
          <p:cNvSpPr txBox="1"/>
          <p:nvPr/>
        </p:nvSpPr>
        <p:spPr>
          <a:xfrm>
            <a:off x="9156314" y="3332284"/>
            <a:ext cx="2633134" cy="1338828"/>
          </a:xfrm>
          <a:prstGeom prst="rect">
            <a:avLst/>
          </a:prstGeom>
          <a:noFill/>
        </p:spPr>
        <p:txBody>
          <a:bodyPr wrap="square" rtlCol="0">
            <a:spAutoFit/>
          </a:bodyPr>
          <a:lstStyle/>
          <a:p>
            <a:pPr algn="ctr">
              <a:lnSpc>
                <a:spcPct val="150000"/>
              </a:lnSpc>
            </a:pPr>
            <a:r>
              <a:rPr lang="ko-KR" altLang="en-US" sz="2200" b="1" dirty="0" smtClean="0">
                <a:solidFill>
                  <a:schemeClr val="bg1"/>
                </a:solidFill>
                <a:latin typeface="HY강B" panose="02030600000101010101" pitchFamily="18" charset="-127"/>
                <a:ea typeface="HY강B" panose="02030600000101010101" pitchFamily="18" charset="-127"/>
              </a:rPr>
              <a:t>데이터 요구사항</a:t>
            </a:r>
            <a:endParaRPr lang="en-US" altLang="ko-KR" sz="2200" b="1" dirty="0">
              <a:solidFill>
                <a:schemeClr val="bg1"/>
              </a:solidFill>
              <a:latin typeface="HY강B" panose="02030600000101010101" pitchFamily="18" charset="-127"/>
              <a:ea typeface="HY강B" panose="02030600000101010101" pitchFamily="18" charset="-127"/>
            </a:endParaRPr>
          </a:p>
          <a:p>
            <a:pPr>
              <a:lnSpc>
                <a:spcPct val="150000"/>
              </a:lnSpc>
            </a:pPr>
            <a:r>
              <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rPr>
              <a:t>목표시스템의서비스에필요한초기자료</a:t>
            </a:r>
            <a:r>
              <a:rPr lang="ko-KR" altLang="en-US" sz="1600" dirty="0" smtClean="0">
                <a:solidFill>
                  <a:schemeClr val="bg1"/>
                </a:solidFill>
                <a:latin typeface="HY강B" panose="02030600000101010101" pitchFamily="18" charset="-127"/>
                <a:ea typeface="HY강B" panose="02030600000101010101" pitchFamily="18" charset="-127"/>
                <a:cs typeface="조선일보명조" panose="02030304000000000000" pitchFamily="18" charset="-127"/>
              </a:rPr>
              <a:t>구축</a:t>
            </a:r>
            <a:endParaRPr lang="ko-KR" altLang="en-US" sz="1600" dirty="0">
              <a:solidFill>
                <a:schemeClr val="bg1"/>
              </a:solidFill>
              <a:latin typeface="HY강B" panose="02030600000101010101" pitchFamily="18" charset="-127"/>
              <a:ea typeface="HY강B" panose="02030600000101010101" pitchFamily="18" charset="-127"/>
              <a:cs typeface="조선일보명조" panose="02030304000000000000" pitchFamily="18" charset="-127"/>
            </a:endParaRPr>
          </a:p>
        </p:txBody>
      </p:sp>
      <p:pic>
        <p:nvPicPr>
          <p:cNvPr id="23" name="그림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90" y="1737615"/>
            <a:ext cx="1152710" cy="1152710"/>
          </a:xfrm>
          <a:prstGeom prst="rect">
            <a:avLst/>
          </a:prstGeom>
        </p:spPr>
      </p:pic>
      <p:pic>
        <p:nvPicPr>
          <p:cNvPr id="25" name="그림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7458" y="1830072"/>
            <a:ext cx="960706" cy="960706"/>
          </a:xfrm>
          <a:prstGeom prst="rect">
            <a:avLst/>
          </a:prstGeom>
        </p:spPr>
      </p:pic>
      <p:pic>
        <p:nvPicPr>
          <p:cNvPr id="26" name="그림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7953" y="1780778"/>
            <a:ext cx="984803" cy="984803"/>
          </a:xfrm>
          <a:prstGeom prst="rect">
            <a:avLst/>
          </a:prstGeom>
        </p:spPr>
      </p:pic>
      <p:pic>
        <p:nvPicPr>
          <p:cNvPr id="29" name="그림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777" y="1835332"/>
            <a:ext cx="955446" cy="955446"/>
          </a:xfrm>
          <a:prstGeom prst="rect">
            <a:avLst/>
          </a:prstGeom>
        </p:spPr>
      </p:pic>
      <p:grpSp>
        <p:nvGrpSpPr>
          <p:cNvPr id="22" name="그룹 21"/>
          <p:cNvGrpSpPr/>
          <p:nvPr/>
        </p:nvGrpSpPr>
        <p:grpSpPr>
          <a:xfrm>
            <a:off x="317411" y="228599"/>
            <a:ext cx="1589025" cy="769441"/>
            <a:chOff x="317411" y="228599"/>
            <a:chExt cx="1589025" cy="769441"/>
          </a:xfrm>
        </p:grpSpPr>
        <p:sp>
          <p:nvSpPr>
            <p:cNvPr id="24" name="TextBox 23"/>
            <p:cNvSpPr txBox="1"/>
            <p:nvPr/>
          </p:nvSpPr>
          <p:spPr>
            <a:xfrm>
              <a:off x="859611" y="285750"/>
              <a:ext cx="1046825" cy="461665"/>
            </a:xfrm>
            <a:prstGeom prst="rect">
              <a:avLst/>
            </a:prstGeom>
            <a:noFill/>
          </p:spPr>
          <p:txBody>
            <a:bodyPr wrap="none" rtlCol="0">
              <a:spAutoFit/>
            </a:bodyPr>
            <a:lstStyle/>
            <a:p>
              <a:r>
                <a:rPr lang="en-US" altLang="ko-KR"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Requirement</a:t>
              </a: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7" name="TextBox 26"/>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8" name="그림 27">
            <a:extLst>
              <a:ext uri="{FF2B5EF4-FFF2-40B4-BE49-F238E27FC236}">
                <a16:creationId xmlns="" xmlns:a16="http://schemas.microsoft.com/office/drawing/2014/main" id="{38016779-125D-47EA-9E99-FB465FC5590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Tree>
    <p:extLst>
      <p:ext uri="{BB962C8B-B14F-4D97-AF65-F5344CB8AC3E}">
        <p14:creationId xmlns:p14="http://schemas.microsoft.com/office/powerpoint/2010/main" val="1854468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그룹 1"/>
          <p:cNvGrpSpPr/>
          <p:nvPr/>
        </p:nvGrpSpPr>
        <p:grpSpPr>
          <a:xfrm>
            <a:off x="4086687" y="-2"/>
            <a:ext cx="8105314" cy="6858003"/>
            <a:chOff x="4352292" y="-386074"/>
            <a:chExt cx="7729069" cy="6539658"/>
          </a:xfrm>
        </p:grpSpPr>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22640" r="18554" b="8447"/>
            <a:stretch/>
          </p:blipFill>
          <p:spPr>
            <a:xfrm>
              <a:off x="4352292" y="-386073"/>
              <a:ext cx="7729069" cy="6539657"/>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675" y="-386074"/>
              <a:ext cx="7222684" cy="4359772"/>
            </a:xfrm>
            <a:prstGeom prst="rect">
              <a:avLst/>
            </a:prstGeom>
          </p:spPr>
        </p:pic>
      </p:grpSp>
      <p:grpSp>
        <p:nvGrpSpPr>
          <p:cNvPr id="16" name="그룹 15"/>
          <p:cNvGrpSpPr/>
          <p:nvPr/>
        </p:nvGrpSpPr>
        <p:grpSpPr>
          <a:xfrm>
            <a:off x="588066" y="1390659"/>
            <a:ext cx="4456863" cy="457726"/>
            <a:chOff x="588066" y="1390659"/>
            <a:chExt cx="4456863" cy="457726"/>
          </a:xfrm>
        </p:grpSpPr>
        <p:grpSp>
          <p:nvGrpSpPr>
            <p:cNvPr id="11" name="그룹 10"/>
            <p:cNvGrpSpPr/>
            <p:nvPr/>
          </p:nvGrpSpPr>
          <p:grpSpPr>
            <a:xfrm>
              <a:off x="632926" y="1390659"/>
              <a:ext cx="4412003" cy="416668"/>
              <a:chOff x="504825" y="1140316"/>
              <a:chExt cx="4038146" cy="416668"/>
            </a:xfrm>
          </p:grpSpPr>
          <p:cxnSp>
            <p:nvCxnSpPr>
              <p:cNvPr id="13" name="직선 연결선 12"/>
              <p:cNvCxnSpPr/>
              <p:nvPr/>
            </p:nvCxnSpPr>
            <p:spPr>
              <a:xfrm flipH="1">
                <a:off x="3634501" y="1140316"/>
                <a:ext cx="908470" cy="4166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a:off x="504825" y="1556984"/>
                <a:ext cx="31296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타원 11"/>
            <p:cNvSpPr/>
            <p:nvPr/>
          </p:nvSpPr>
          <p:spPr>
            <a:xfrm>
              <a:off x="588066" y="1766269"/>
              <a:ext cx="89718" cy="8211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p:cNvSpPr txBox="1"/>
          <p:nvPr/>
        </p:nvSpPr>
        <p:spPr>
          <a:xfrm>
            <a:off x="1039147" y="2024389"/>
            <a:ext cx="1747594" cy="523220"/>
          </a:xfrm>
          <a:prstGeom prst="rect">
            <a:avLst/>
          </a:prstGeom>
          <a:noFill/>
        </p:spPr>
        <p:txBody>
          <a:bodyPr wrap="none" rtlCol="0">
            <a:spAutoFit/>
          </a:bodyPr>
          <a:lstStyle/>
          <a:p>
            <a:r>
              <a:rPr lang="ko-KR" altLang="en-US" sz="2800" b="1" dirty="0" smtClean="0">
                <a:solidFill>
                  <a:srgbClr val="2187C9"/>
                </a:solidFill>
              </a:rPr>
              <a:t>카페 정보</a:t>
            </a:r>
            <a:endParaRPr lang="ko-KR" altLang="en-US" sz="2800" b="1" dirty="0">
              <a:solidFill>
                <a:srgbClr val="2187C9"/>
              </a:solidFill>
            </a:endParaRPr>
          </a:p>
        </p:txBody>
      </p:sp>
      <p:sp>
        <p:nvSpPr>
          <p:cNvPr id="19" name="TextBox 18"/>
          <p:cNvSpPr txBox="1"/>
          <p:nvPr/>
        </p:nvSpPr>
        <p:spPr>
          <a:xfrm>
            <a:off x="859611" y="2609347"/>
            <a:ext cx="3076907" cy="830997"/>
          </a:xfrm>
          <a:prstGeom prst="rect">
            <a:avLst/>
          </a:prstGeom>
          <a:noFill/>
        </p:spPr>
        <p:txBody>
          <a:bodyPr wrap="square" rtlCol="0">
            <a:spAutoFit/>
          </a:bodyPr>
          <a:lstStyle/>
          <a:p>
            <a:pPr>
              <a:lnSpc>
                <a:spcPct val="150000"/>
              </a:lnSpc>
            </a:pPr>
            <a:r>
              <a:rPr lang="ko-KR" altLang="en-US" sz="1600" b="1" dirty="0" smtClean="0">
                <a:solidFill>
                  <a:srgbClr val="2187C9"/>
                </a:solidFill>
                <a:latin typeface="나눔바른고딕" panose="020B0603020101020101" pitchFamily="50" charset="-127"/>
                <a:ea typeface="나눔바른고딕" panose="020B0603020101020101" pitchFamily="50" charset="-127"/>
              </a:rPr>
              <a:t>위치</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전화번호</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영업시간</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지도</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smtClean="0">
                <a:solidFill>
                  <a:srgbClr val="2187C9"/>
                </a:solidFill>
                <a:latin typeface="나눔바른고딕" panose="020B0603020101020101" pitchFamily="50" charset="-127"/>
                <a:ea typeface="나눔바른고딕" panose="020B0603020101020101" pitchFamily="50" charset="-127"/>
              </a:rPr>
              <a:t>메뉴 및 가격 표시</a:t>
            </a:r>
            <a:endParaRPr lang="en-US" altLang="ko-KR" sz="1600" b="1" dirty="0">
              <a:solidFill>
                <a:srgbClr val="2187C9"/>
              </a:solidFill>
              <a:latin typeface="나눔바른고딕" panose="020B0603020101020101" pitchFamily="50" charset="-127"/>
              <a:ea typeface="나눔바른고딕" panose="020B0603020101020101" pitchFamily="50" charset="-127"/>
            </a:endParaRPr>
          </a:p>
        </p:txBody>
      </p:sp>
      <p:sp>
        <p:nvSpPr>
          <p:cNvPr id="21" name="TextBox 20"/>
          <p:cNvSpPr txBox="1"/>
          <p:nvPr/>
        </p:nvSpPr>
        <p:spPr>
          <a:xfrm>
            <a:off x="1086641" y="3805000"/>
            <a:ext cx="1747594" cy="523220"/>
          </a:xfrm>
          <a:prstGeom prst="rect">
            <a:avLst/>
          </a:prstGeom>
          <a:noFill/>
        </p:spPr>
        <p:txBody>
          <a:bodyPr wrap="none" rtlCol="0">
            <a:spAutoFit/>
          </a:bodyPr>
          <a:lstStyle/>
          <a:p>
            <a:r>
              <a:rPr lang="ko-KR" altLang="en-US" sz="2800" b="1" smtClean="0">
                <a:solidFill>
                  <a:srgbClr val="2187C9"/>
                </a:solidFill>
              </a:rPr>
              <a:t>랜덤 추천</a:t>
            </a:r>
            <a:endParaRPr lang="ko-KR" altLang="en-US" sz="2800" b="1" dirty="0">
              <a:solidFill>
                <a:srgbClr val="2187C9"/>
              </a:solidFill>
            </a:endParaRPr>
          </a:p>
        </p:txBody>
      </p:sp>
      <p:sp>
        <p:nvSpPr>
          <p:cNvPr id="22" name="TextBox 21"/>
          <p:cNvSpPr txBox="1"/>
          <p:nvPr/>
        </p:nvSpPr>
        <p:spPr>
          <a:xfrm>
            <a:off x="834515" y="4460240"/>
            <a:ext cx="2775204" cy="830997"/>
          </a:xfrm>
          <a:prstGeom prst="rect">
            <a:avLst/>
          </a:prstGeom>
          <a:noFill/>
        </p:spPr>
        <p:txBody>
          <a:bodyPr wrap="square" rtlCol="0">
            <a:spAutoFit/>
          </a:bodyPr>
          <a:lstStyle/>
          <a:p>
            <a:pPr>
              <a:lnSpc>
                <a:spcPct val="150000"/>
              </a:lnSpc>
            </a:pPr>
            <a:r>
              <a:rPr lang="ko-KR" altLang="en-US" sz="1600" b="1" dirty="0" smtClean="0">
                <a:solidFill>
                  <a:srgbClr val="2187C9"/>
                </a:solidFill>
                <a:latin typeface="나눔바른고딕" panose="020B0603020101020101" pitchFamily="50" charset="-127"/>
                <a:ea typeface="나눔바른고딕" panose="020B0603020101020101" pitchFamily="50" charset="-127"/>
              </a:rPr>
              <a:t>카페인메뉴 </a:t>
            </a:r>
            <a:r>
              <a:rPr lang="en-US" altLang="ko-KR" sz="1600" b="1" dirty="0" smtClean="0">
                <a:solidFill>
                  <a:srgbClr val="2187C9"/>
                </a:solidFill>
                <a:latin typeface="나눔바른고딕" panose="020B0603020101020101" pitchFamily="50" charset="-127"/>
                <a:ea typeface="나눔바른고딕" panose="020B0603020101020101" pitchFamily="50" charset="-127"/>
              </a:rPr>
              <a:t>,  </a:t>
            </a:r>
            <a:r>
              <a:rPr lang="ko-KR" altLang="en-US" sz="1600" b="1" dirty="0" err="1" smtClean="0">
                <a:solidFill>
                  <a:srgbClr val="2187C9"/>
                </a:solidFill>
                <a:latin typeface="나눔바른고딕" panose="020B0603020101020101" pitchFamily="50" charset="-127"/>
                <a:ea typeface="나눔바른고딕" panose="020B0603020101020101" pitchFamily="50" charset="-127"/>
              </a:rPr>
              <a:t>디카페인메뉴</a:t>
            </a:r>
            <a:r>
              <a:rPr lang="ko-KR" altLang="en-US" sz="1600" b="1" dirty="0" smtClean="0">
                <a:solidFill>
                  <a:srgbClr val="2187C9"/>
                </a:solidFill>
                <a:latin typeface="나눔바른고딕" panose="020B0603020101020101" pitchFamily="50" charset="-127"/>
                <a:ea typeface="나눔바른고딕" panose="020B0603020101020101" pitchFamily="50" charset="-127"/>
              </a:rPr>
              <a:t> 각 </a:t>
            </a:r>
            <a:r>
              <a:rPr lang="en-US" altLang="ko-KR" sz="1600" b="1" dirty="0" smtClean="0">
                <a:solidFill>
                  <a:srgbClr val="2187C9"/>
                </a:solidFill>
                <a:latin typeface="나눔바른고딕" panose="020B0603020101020101" pitchFamily="50" charset="-127"/>
                <a:ea typeface="나눔바른고딕" panose="020B0603020101020101" pitchFamily="50" charset="-127"/>
              </a:rPr>
              <a:t>1</a:t>
            </a:r>
            <a:r>
              <a:rPr lang="ko-KR" altLang="en-US" sz="1600" b="1" dirty="0" smtClean="0">
                <a:solidFill>
                  <a:srgbClr val="2187C9"/>
                </a:solidFill>
                <a:latin typeface="나눔바른고딕" panose="020B0603020101020101" pitchFamily="50" charset="-127"/>
                <a:ea typeface="나눔바른고딕" panose="020B0603020101020101" pitchFamily="50" charset="-127"/>
              </a:rPr>
              <a:t>개씩 추천</a:t>
            </a:r>
            <a:endParaRPr lang="en-US" altLang="ko-KR" sz="1600" b="1" dirty="0" smtClean="0">
              <a:solidFill>
                <a:srgbClr val="2187C9"/>
              </a:solidFill>
              <a:latin typeface="나눔바른고딕" panose="020B0603020101020101" pitchFamily="50" charset="-127"/>
              <a:ea typeface="나눔바른고딕" panose="020B0603020101020101" pitchFamily="50" charset="-127"/>
            </a:endParaRPr>
          </a:p>
        </p:txBody>
      </p:sp>
      <p:grpSp>
        <p:nvGrpSpPr>
          <p:cNvPr id="23" name="그룹 22"/>
          <p:cNvGrpSpPr/>
          <p:nvPr/>
        </p:nvGrpSpPr>
        <p:grpSpPr>
          <a:xfrm>
            <a:off x="317411" y="228599"/>
            <a:ext cx="1619739" cy="769441"/>
            <a:chOff x="317411" y="228599"/>
            <a:chExt cx="1619739" cy="769441"/>
          </a:xfrm>
        </p:grpSpPr>
        <p:sp>
          <p:nvSpPr>
            <p:cNvPr id="24" name="TextBox 23"/>
            <p:cNvSpPr txBox="1"/>
            <p:nvPr/>
          </p:nvSpPr>
          <p:spPr>
            <a:xfrm>
              <a:off x="859611" y="285750"/>
              <a:ext cx="1077539" cy="461665"/>
            </a:xfrm>
            <a:prstGeom prst="rect">
              <a:avLst/>
            </a:prstGeom>
            <a:noFill/>
          </p:spPr>
          <p:txBody>
            <a:bodyPr wrap="none" rtlCol="0">
              <a:spAutoFit/>
            </a:bodyPr>
            <a:lstStyle/>
            <a:p>
              <a:r>
                <a:rPr lang="en-US" altLang="ko-KR"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Introduction</a:t>
              </a: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 xmlns:a16="http://schemas.microsoft.com/office/drawing/2014/main" id="{38016779-125D-47EA-9E99-FB465FC559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Tree>
    <p:extLst>
      <p:ext uri="{BB962C8B-B14F-4D97-AF65-F5344CB8AC3E}">
        <p14:creationId xmlns:p14="http://schemas.microsoft.com/office/powerpoint/2010/main" val="1089296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3169117" y="3426015"/>
            <a:ext cx="3768980" cy="769441"/>
          </a:xfrm>
          <a:prstGeom prst="rect">
            <a:avLst/>
          </a:prstGeom>
          <a:noFill/>
        </p:spPr>
        <p:txBody>
          <a:bodyPr wrap="none" rtlCol="0">
            <a:spAutoFit/>
          </a:bodyPr>
          <a:lstStyle/>
          <a:p>
            <a:pPr algn="r"/>
            <a:r>
              <a:rPr lang="ko-KR" altLang="en-US" sz="4400" b="1" dirty="0" smtClean="0">
                <a:solidFill>
                  <a:schemeClr val="bg1"/>
                </a:solidFill>
              </a:rPr>
              <a:t>프로젝트 목표</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a:solidFill>
                  <a:schemeClr val="bg1"/>
                </a:solidFill>
              </a:rPr>
              <a:t>1</a:t>
            </a:r>
            <a:endParaRPr lang="ko-KR" altLang="en-US" sz="11500" b="1" dirty="0">
              <a:solidFill>
                <a:schemeClr val="bg1"/>
              </a:solidFill>
            </a:endParaRPr>
          </a:p>
        </p:txBody>
      </p:sp>
    </p:spTree>
    <p:extLst>
      <p:ext uri="{BB962C8B-B14F-4D97-AF65-F5344CB8AC3E}">
        <p14:creationId xmlns:p14="http://schemas.microsoft.com/office/powerpoint/2010/main" val="3660559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17" name="직선 연결선 16"/>
          <p:cNvCxnSpPr/>
          <p:nvPr/>
        </p:nvCxnSpPr>
        <p:spPr>
          <a:xfrm>
            <a:off x="5072063" y="2606565"/>
            <a:ext cx="1122124" cy="5518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0" y="0"/>
            <a:ext cx="2918124"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p:cNvCxnSpPr/>
          <p:nvPr/>
        </p:nvCxnSpPr>
        <p:spPr>
          <a:xfrm flipH="1">
            <a:off x="7801727" y="2216926"/>
            <a:ext cx="830550" cy="7792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타원 4"/>
          <p:cNvSpPr/>
          <p:nvPr/>
        </p:nvSpPr>
        <p:spPr>
          <a:xfrm>
            <a:off x="8516377" y="1177818"/>
            <a:ext cx="1156442" cy="1156442"/>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p:nvPr/>
        </p:nvCxnSpPr>
        <p:spPr>
          <a:xfrm flipV="1">
            <a:off x="5443480" y="4005879"/>
            <a:ext cx="806201" cy="5665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flipV="1">
            <a:off x="7688497" y="4181471"/>
            <a:ext cx="661193" cy="4496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a:stCxn id="6" idx="2"/>
            <a:endCxn id="4" idx="6"/>
          </p:cNvCxnSpPr>
          <p:nvPr/>
        </p:nvCxnSpPr>
        <p:spPr>
          <a:xfrm flipH="1" flipV="1">
            <a:off x="7968100" y="3510059"/>
            <a:ext cx="2348501" cy="18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타원 3"/>
          <p:cNvSpPr/>
          <p:nvPr/>
        </p:nvSpPr>
        <p:spPr>
          <a:xfrm>
            <a:off x="6161114" y="2606566"/>
            <a:ext cx="1806986" cy="1806986"/>
          </a:xfrm>
          <a:prstGeom prst="ellipse">
            <a:avLst/>
          </a:prstGeom>
          <a:noFill/>
          <a:ln w="98425">
            <a:solidFill>
              <a:srgbClr val="2187C9"/>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10316601" y="2894301"/>
            <a:ext cx="1268876" cy="1268876"/>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8349690" y="4413552"/>
            <a:ext cx="921942" cy="921942"/>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3812613" y="1564874"/>
            <a:ext cx="1329427" cy="1329427"/>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4170558" y="4289142"/>
            <a:ext cx="1425721" cy="1425721"/>
          </a:xfrm>
          <a:prstGeom prst="ellipse">
            <a:avLst/>
          </a:prstGeom>
          <a:noFill/>
          <a:ln w="98425">
            <a:solidFill>
              <a:srgbClr val="2187C9">
                <a:alpha val="50000"/>
              </a:srgbClr>
            </a:solidFill>
          </a:ln>
          <a:effectLst>
            <a:outerShdw blurRad="152400" dist="50800" dir="5400000" algn="ctr"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덧셈 기호 14"/>
          <p:cNvSpPr/>
          <p:nvPr/>
        </p:nvSpPr>
        <p:spPr>
          <a:xfrm>
            <a:off x="4230451" y="1942132"/>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덧셈 기호 20"/>
          <p:cNvSpPr/>
          <p:nvPr/>
        </p:nvSpPr>
        <p:spPr>
          <a:xfrm>
            <a:off x="4636543" y="4727208"/>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덧셈 기호 21"/>
          <p:cNvSpPr/>
          <p:nvPr/>
        </p:nvSpPr>
        <p:spPr>
          <a:xfrm>
            <a:off x="8571446" y="4599729"/>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덧셈 기호 22"/>
          <p:cNvSpPr/>
          <p:nvPr/>
        </p:nvSpPr>
        <p:spPr>
          <a:xfrm>
            <a:off x="10704164" y="3253945"/>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덧셈 기호 23"/>
          <p:cNvSpPr/>
          <p:nvPr/>
        </p:nvSpPr>
        <p:spPr>
          <a:xfrm>
            <a:off x="8847723" y="1481245"/>
            <a:ext cx="493749" cy="549587"/>
          </a:xfrm>
          <a:prstGeom prst="mathPlus">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345386" y="1721376"/>
            <a:ext cx="2572738" cy="2446824"/>
          </a:xfrm>
          <a:prstGeom prst="rect">
            <a:avLst/>
          </a:prstGeom>
          <a:noFill/>
        </p:spPr>
        <p:txBody>
          <a:bodyPr wrap="square" rtlCol="0">
            <a:spAutoFit/>
          </a:bodyPr>
          <a:lstStyle/>
          <a:p>
            <a:pPr>
              <a:lnSpc>
                <a:spcPct val="200000"/>
              </a:lnSpc>
            </a:pPr>
            <a:r>
              <a:rPr lang="en-US" altLang="ko-KR" sz="3600" b="1" dirty="0" err="1">
                <a:solidFill>
                  <a:schemeClr val="bg1"/>
                </a:solidFill>
                <a:latin typeface="나눔바른고딕" panose="020B0603020101020101" pitchFamily="50" charset="-127"/>
                <a:ea typeface="나눔바른고딕" panose="020B0603020101020101" pitchFamily="50" charset="-127"/>
              </a:rPr>
              <a:t>C</a:t>
            </a:r>
            <a:r>
              <a:rPr lang="en-US" altLang="ko-KR" sz="3600" b="1" dirty="0" err="1" smtClean="0">
                <a:solidFill>
                  <a:schemeClr val="bg1"/>
                </a:solidFill>
                <a:latin typeface="나눔바른고딕" panose="020B0603020101020101" pitchFamily="50" charset="-127"/>
                <a:ea typeface="나눔바른고딕" panose="020B0603020101020101" pitchFamily="50" charset="-127"/>
              </a:rPr>
              <a:t>afeyo</a:t>
            </a:r>
            <a:endParaRPr lang="en-US" altLang="ko-KR" sz="3600" b="1" dirty="0">
              <a:solidFill>
                <a:schemeClr val="bg1"/>
              </a:solidFill>
              <a:latin typeface="나눔바른고딕" panose="020B0603020101020101" pitchFamily="50" charset="-127"/>
              <a:ea typeface="나눔바른고딕" panose="020B0603020101020101" pitchFamily="50" charset="-127"/>
            </a:endParaRPr>
          </a:p>
          <a:p>
            <a:pPr>
              <a:lnSpc>
                <a:spcPct val="150000"/>
              </a:lnSpc>
            </a:pPr>
            <a:endParaRPr lang="en-US" altLang="ko-KR" b="1" dirty="0" smtClean="0">
              <a:solidFill>
                <a:schemeClr val="bg1"/>
              </a:solidFill>
              <a:latin typeface="나눔바른고딕" panose="020B0603020101020101" pitchFamily="50" charset="-127"/>
              <a:ea typeface="나눔바른고딕" panose="020B0603020101020101" pitchFamily="50" charset="-127"/>
              <a:cs typeface="조선일보명조" panose="02030304000000000000" pitchFamily="18" charset="-127"/>
            </a:endParaRPr>
          </a:p>
          <a:p>
            <a:pPr>
              <a:lnSpc>
                <a:spcPct val="150000"/>
              </a:lnSpc>
            </a:pPr>
            <a:r>
              <a:rPr lang="ko-KR" altLang="en-US" b="1" dirty="0" smtClean="0">
                <a:solidFill>
                  <a:schemeClr val="bg1"/>
                </a:solidFill>
                <a:latin typeface="나눔바른고딕" panose="020B0603020101020101" pitchFamily="50" charset="-127"/>
                <a:ea typeface="나눔바른고딕" panose="020B0603020101020101" pitchFamily="50" charset="-127"/>
                <a:cs typeface="조선일보명조" panose="02030304000000000000" pitchFamily="18" charset="-127"/>
              </a:rPr>
              <a:t>경북대 학생들을 위한 카페 추천 사이트</a:t>
            </a:r>
            <a:endParaRPr lang="en-US" altLang="ko-KR" b="1" dirty="0">
              <a:solidFill>
                <a:schemeClr val="bg1"/>
              </a:solidFill>
              <a:latin typeface="나눔바른고딕" panose="020B0603020101020101" pitchFamily="50" charset="-127"/>
              <a:ea typeface="나눔바른고딕" panose="020B0603020101020101" pitchFamily="50" charset="-127"/>
              <a:cs typeface="조선일보명조" panose="02030304000000000000" pitchFamily="18" charset="-127"/>
            </a:endParaRPr>
          </a:p>
        </p:txBody>
      </p:sp>
      <p:grpSp>
        <p:nvGrpSpPr>
          <p:cNvPr id="29" name="그룹 28"/>
          <p:cNvGrpSpPr/>
          <p:nvPr/>
        </p:nvGrpSpPr>
        <p:grpSpPr>
          <a:xfrm>
            <a:off x="317411" y="228599"/>
            <a:ext cx="1990032" cy="769441"/>
            <a:chOff x="317411" y="228599"/>
            <a:chExt cx="1990032" cy="769441"/>
          </a:xfrm>
        </p:grpSpPr>
        <p:sp>
          <p:nvSpPr>
            <p:cNvPr id="30" name="TextBox 29"/>
            <p:cNvSpPr txBox="1"/>
            <p:nvPr/>
          </p:nvSpPr>
          <p:spPr>
            <a:xfrm>
              <a:off x="859611" y="285750"/>
              <a:ext cx="1447832" cy="523220"/>
            </a:xfrm>
            <a:prstGeom prst="rect">
              <a:avLst/>
            </a:prstGeom>
            <a:noFill/>
          </p:spPr>
          <p:txBody>
            <a:bodyPr wrap="none" rtlCol="0">
              <a:spAutoFit/>
            </a:bodyPr>
            <a:lstStyle/>
            <a:p>
              <a:r>
                <a:rPr lang="ko-KR" altLang="en-US" sz="1600" b="1" dirty="0" smtClean="0">
                  <a:solidFill>
                    <a:schemeClr val="bg1"/>
                  </a:solidFill>
                  <a:latin typeface="나눔바른고딕" panose="020B0603020101020101" pitchFamily="50" charset="-127"/>
                  <a:ea typeface="나눔바른고딕" panose="020B0603020101020101" pitchFamily="50" charset="-127"/>
                </a:rPr>
                <a:t>프로젝트 목표</a:t>
              </a:r>
              <a:endParaRPr lang="en-US" altLang="ko-KR" sz="1600" b="1" dirty="0" smtClean="0">
                <a:solidFill>
                  <a:schemeClr val="bg1"/>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bg1"/>
                  </a:solidFill>
                  <a:latin typeface="나눔바른고딕" panose="020B0603020101020101" pitchFamily="50" charset="-127"/>
                  <a:ea typeface="나눔바른고딕" panose="020B0603020101020101" pitchFamily="50" charset="-127"/>
                </a:rPr>
                <a:t>카페요</a:t>
              </a:r>
              <a:endParaRPr lang="ko-KR" altLang="en-US" sz="1200" b="1" dirty="0">
                <a:solidFill>
                  <a:schemeClr val="bg1"/>
                </a:solidFill>
                <a:latin typeface="나눔바른고딕" panose="020B0603020101020101" pitchFamily="50" charset="-127"/>
                <a:ea typeface="나눔바른고딕" panose="020B0603020101020101" pitchFamily="50" charset="-127"/>
              </a:endParaRPr>
            </a:p>
          </p:txBody>
        </p:sp>
        <p:sp>
          <p:nvSpPr>
            <p:cNvPr id="31" name="TextBox 30"/>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32" name="그림 31">
            <a:extLst>
              <a:ext uri="{FF2B5EF4-FFF2-40B4-BE49-F238E27FC236}">
                <a16:creationId xmlns="" xmlns:a16="http://schemas.microsoft.com/office/drawing/2014/main" id="{38016779-125D-47EA-9E99-FB465FC559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026" name="Picture 2" descr="C:\Users\user\Documents\카카오톡 받은 파일\KakaoTalk_20200610_16423318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637" y="2714679"/>
            <a:ext cx="1317859" cy="145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665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4496403" y="3426015"/>
            <a:ext cx="2441694" cy="769441"/>
          </a:xfrm>
          <a:prstGeom prst="rect">
            <a:avLst/>
          </a:prstGeom>
          <a:noFill/>
        </p:spPr>
        <p:txBody>
          <a:bodyPr wrap="none" rtlCol="0">
            <a:spAutoFit/>
          </a:bodyPr>
          <a:lstStyle/>
          <a:p>
            <a:pPr algn="r"/>
            <a:r>
              <a:rPr lang="ko-KR" altLang="en-US" sz="4400" b="1" dirty="0" smtClean="0">
                <a:solidFill>
                  <a:schemeClr val="bg1"/>
                </a:solidFill>
              </a:rPr>
              <a:t>개발환경</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smtClean="0">
                <a:solidFill>
                  <a:schemeClr val="bg1"/>
                </a:solidFill>
              </a:rPr>
              <a:t>2</a:t>
            </a:r>
            <a:endParaRPr lang="ko-KR" altLang="en-US" sz="11500" b="1" dirty="0">
              <a:solidFill>
                <a:schemeClr val="bg1"/>
              </a:solidFill>
            </a:endParaRPr>
          </a:p>
        </p:txBody>
      </p:sp>
    </p:spTree>
    <p:extLst>
      <p:ext uri="{BB962C8B-B14F-4D97-AF65-F5344CB8AC3E}">
        <p14:creationId xmlns:p14="http://schemas.microsoft.com/office/powerpoint/2010/main" val="3703624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9" name="그룹 28"/>
          <p:cNvGrpSpPr/>
          <p:nvPr/>
        </p:nvGrpSpPr>
        <p:grpSpPr>
          <a:xfrm>
            <a:off x="317411" y="228599"/>
            <a:ext cx="1534779" cy="769441"/>
            <a:chOff x="317411" y="228599"/>
            <a:chExt cx="1534779" cy="769441"/>
          </a:xfrm>
        </p:grpSpPr>
        <p:sp>
          <p:nvSpPr>
            <p:cNvPr id="30" name="TextBox 29"/>
            <p:cNvSpPr txBox="1"/>
            <p:nvPr/>
          </p:nvSpPr>
          <p:spPr>
            <a:xfrm>
              <a:off x="859611" y="285750"/>
              <a:ext cx="992579"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개발환</a:t>
              </a:r>
              <a:r>
                <a:rPr lang="ko-KR" altLang="en-US" sz="1600" b="1" dirty="0">
                  <a:solidFill>
                    <a:schemeClr val="tx1">
                      <a:lumMod val="50000"/>
                      <a:lumOff val="50000"/>
                    </a:schemeClr>
                  </a:solidFill>
                  <a:latin typeface="나눔바른고딕" panose="020B0603020101020101" pitchFamily="50" charset="-127"/>
                  <a:ea typeface="나눔바른고딕" panose="020B0603020101020101" pitchFamily="50" charset="-127"/>
                </a:rPr>
                <a:t>경</a:t>
              </a:r>
              <a:endParaRPr lang="en-US" altLang="ko-KR"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31" name="TextBox 30"/>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32" name="그림 31">
            <a:extLst>
              <a:ext uri="{FF2B5EF4-FFF2-40B4-BE49-F238E27FC236}">
                <a16:creationId xmlns="" xmlns:a16="http://schemas.microsoft.com/office/drawing/2014/main" id="{38016779-125D-47EA-9E99-FB465FC559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pic>
        <p:nvPicPr>
          <p:cNvPr id="11" name="Picture 2" descr="HTML5 Introduction &amp; Syntax | PoiemaWe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611" y="1722431"/>
            <a:ext cx="3920843" cy="19507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Django Community | Djan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582" y="1288920"/>
            <a:ext cx="2934503" cy="1335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descr="sqlite database - Discover about Sqlite and How to perform Sqlit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611" y="4129635"/>
            <a:ext cx="3118498" cy="1731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파일:Python-logo-notext.svg - 위키백과, 우리 모두의 백과사전"/>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2287" y="1477528"/>
            <a:ext cx="2770866" cy="27708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MySQL Logo Vector (.EPS) Free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8944" y="4649228"/>
            <a:ext cx="3068581" cy="159566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Sublime Text Vector Logo - Download Free SVG Icon | Worldvectorlogo"/>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5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0968" y="3673182"/>
            <a:ext cx="2341827" cy="2340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878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11" name="그룹 10"/>
          <p:cNvGrpSpPr/>
          <p:nvPr/>
        </p:nvGrpSpPr>
        <p:grpSpPr>
          <a:xfrm>
            <a:off x="4853354" y="0"/>
            <a:ext cx="7338646" cy="6858000"/>
            <a:chOff x="5791200" y="0"/>
            <a:chExt cx="6400800" cy="6858000"/>
          </a:xfrm>
        </p:grpSpPr>
        <p:sp>
          <p:nvSpPr>
            <p:cNvPr id="2" name="이등변 삼각형 1"/>
            <p:cNvSpPr/>
            <p:nvPr/>
          </p:nvSpPr>
          <p:spPr>
            <a:xfrm>
              <a:off x="5791200" y="0"/>
              <a:ext cx="4284133" cy="6858000"/>
            </a:xfrm>
            <a:prstGeom prst="triangle">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58667" y="0"/>
              <a:ext cx="4233333" cy="6858000"/>
            </a:xfrm>
            <a:prstGeom prst="rect">
              <a:avLst/>
            </a:prstGeom>
            <a:solidFill>
              <a:srgbClr val="9595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p:cNvSpPr/>
          <p:nvPr/>
        </p:nvSpPr>
        <p:spPr>
          <a:xfrm>
            <a:off x="0" y="2985955"/>
            <a:ext cx="7977163" cy="164956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TextBox 18"/>
          <p:cNvSpPr txBox="1"/>
          <p:nvPr/>
        </p:nvSpPr>
        <p:spPr>
          <a:xfrm>
            <a:off x="2920651" y="3426015"/>
            <a:ext cx="4017446" cy="769441"/>
          </a:xfrm>
          <a:prstGeom prst="rect">
            <a:avLst/>
          </a:prstGeom>
          <a:noFill/>
        </p:spPr>
        <p:txBody>
          <a:bodyPr wrap="none" rtlCol="0">
            <a:spAutoFit/>
          </a:bodyPr>
          <a:lstStyle/>
          <a:p>
            <a:pPr algn="r"/>
            <a:r>
              <a:rPr lang="ko-KR" altLang="en-US" sz="4400" b="1" dirty="0" smtClean="0">
                <a:solidFill>
                  <a:schemeClr val="bg1"/>
                </a:solidFill>
              </a:rPr>
              <a:t>개발 일정</a:t>
            </a:r>
            <a:r>
              <a:rPr lang="en-US" altLang="ko-KR" sz="4400" b="1" dirty="0" smtClean="0">
                <a:solidFill>
                  <a:schemeClr val="bg1"/>
                </a:solidFill>
              </a:rPr>
              <a:t>/</a:t>
            </a:r>
            <a:r>
              <a:rPr lang="ko-KR" altLang="en-US" sz="4400" b="1" dirty="0" smtClean="0">
                <a:solidFill>
                  <a:schemeClr val="bg1"/>
                </a:solidFill>
              </a:rPr>
              <a:t>과정</a:t>
            </a:r>
            <a:endParaRPr lang="en-US" altLang="ko-KR" sz="4400" b="1" dirty="0" smtClean="0">
              <a:solidFill>
                <a:schemeClr val="bg1"/>
              </a:solidFill>
            </a:endParaRPr>
          </a:p>
        </p:txBody>
      </p:sp>
      <p:sp>
        <p:nvSpPr>
          <p:cNvPr id="20" name="TextBox 19"/>
          <p:cNvSpPr txBox="1"/>
          <p:nvPr/>
        </p:nvSpPr>
        <p:spPr>
          <a:xfrm>
            <a:off x="6938097" y="2823573"/>
            <a:ext cx="1039067" cy="1862048"/>
          </a:xfrm>
          <a:prstGeom prst="rect">
            <a:avLst/>
          </a:prstGeom>
          <a:noFill/>
        </p:spPr>
        <p:txBody>
          <a:bodyPr wrap="none" rtlCol="0">
            <a:spAutoFit/>
          </a:bodyPr>
          <a:lstStyle/>
          <a:p>
            <a:r>
              <a:rPr lang="en-US" altLang="ko-KR" sz="11500" b="1" dirty="0" smtClean="0">
                <a:solidFill>
                  <a:schemeClr val="bg1"/>
                </a:solidFill>
              </a:rPr>
              <a:t>3</a:t>
            </a:r>
            <a:endParaRPr lang="ko-KR" altLang="en-US" sz="11500" b="1" dirty="0">
              <a:solidFill>
                <a:schemeClr val="bg1"/>
              </a:solidFill>
            </a:endParaRPr>
          </a:p>
        </p:txBody>
      </p:sp>
    </p:spTree>
    <p:extLst>
      <p:ext uri="{BB962C8B-B14F-4D97-AF65-F5344CB8AC3E}">
        <p14:creationId xmlns:p14="http://schemas.microsoft.com/office/powerpoint/2010/main" val="3126417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17411" y="1645383"/>
            <a:ext cx="3195858" cy="1815882"/>
          </a:xfrm>
          <a:prstGeom prst="rect">
            <a:avLst/>
          </a:prstGeom>
          <a:noFill/>
        </p:spPr>
        <p:txBody>
          <a:bodyPr wrap="square" rtlCol="0">
            <a:spAutoFit/>
          </a:bodyPr>
          <a:lstStyle/>
          <a:p>
            <a:pPr algn="ctr"/>
            <a:r>
              <a:rPr lang="en-US" altLang="ko-KR" sz="4000" b="1" dirty="0" smtClean="0">
                <a:solidFill>
                  <a:srgbClr val="2187C9"/>
                </a:solidFill>
              </a:rPr>
              <a:t>1</a:t>
            </a:r>
            <a:r>
              <a:rPr lang="en-US" altLang="ko-KR" sz="4000" b="1" baseline="30000" dirty="0" smtClean="0">
                <a:solidFill>
                  <a:srgbClr val="2187C9"/>
                </a:solidFill>
              </a:rPr>
              <a:t>st</a:t>
            </a:r>
            <a:r>
              <a:rPr lang="en-US" altLang="ko-KR" sz="4000" b="1" dirty="0">
                <a:solidFill>
                  <a:srgbClr val="2187C9"/>
                </a:solidFill>
              </a:rPr>
              <a:t> </a:t>
            </a:r>
            <a:r>
              <a:rPr lang="en-US" altLang="ko-KR" sz="4000" b="1" dirty="0" smtClean="0">
                <a:solidFill>
                  <a:srgbClr val="2187C9"/>
                </a:solidFill>
              </a:rPr>
              <a:t>SPRINT</a:t>
            </a:r>
          </a:p>
          <a:p>
            <a:pPr algn="ctr"/>
            <a:r>
              <a:rPr lang="en-US" altLang="ko-KR" sz="3600" b="1" dirty="0" smtClean="0">
                <a:solidFill>
                  <a:srgbClr val="2187C9"/>
                </a:solidFill>
              </a:rPr>
              <a:t>BURNDOWN </a:t>
            </a:r>
          </a:p>
          <a:p>
            <a:pPr algn="ctr"/>
            <a:r>
              <a:rPr lang="en-US" altLang="ko-KR" sz="3600" b="1" dirty="0" smtClean="0">
                <a:solidFill>
                  <a:srgbClr val="2187C9"/>
                </a:solidFill>
              </a:rPr>
              <a:t>CHART</a:t>
            </a:r>
            <a:endParaRPr lang="ko-KR" altLang="en-US" sz="3600" b="1" dirty="0">
              <a:solidFill>
                <a:srgbClr val="2187C9"/>
              </a:solidFill>
            </a:endParaRP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193" y="-219699"/>
            <a:ext cx="8314860" cy="6992597"/>
          </a:xfrm>
          <a:prstGeom prst="rect">
            <a:avLst/>
          </a:prstGeom>
        </p:spPr>
      </p:pic>
      <p:grpSp>
        <p:nvGrpSpPr>
          <p:cNvPr id="22" name="그룹 21"/>
          <p:cNvGrpSpPr/>
          <p:nvPr/>
        </p:nvGrpSpPr>
        <p:grpSpPr>
          <a:xfrm>
            <a:off x="317411" y="228599"/>
            <a:ext cx="2087816" cy="769441"/>
            <a:chOff x="317411" y="228599"/>
            <a:chExt cx="2087816" cy="769441"/>
          </a:xfrm>
        </p:grpSpPr>
        <p:sp>
          <p:nvSpPr>
            <p:cNvPr id="24" name="TextBox 23"/>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a:t>
              </a:r>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과정</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20" name="TextBox 19"/>
          <p:cNvSpPr txBox="1"/>
          <p:nvPr/>
        </p:nvSpPr>
        <p:spPr>
          <a:xfrm>
            <a:off x="317411" y="3483373"/>
            <a:ext cx="3195858" cy="2369880"/>
          </a:xfrm>
          <a:prstGeom prst="rect">
            <a:avLst/>
          </a:prstGeom>
          <a:noFill/>
        </p:spPr>
        <p:txBody>
          <a:bodyPr wrap="square" rtlCol="0">
            <a:spAutoFit/>
          </a:bodyPr>
          <a:lstStyle/>
          <a:p>
            <a:pPr algn="ctr"/>
            <a:r>
              <a:rPr lang="en-US" altLang="ko-KR" sz="2800" dirty="0" smtClean="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rPr>
              <a:t>&lt;</a:t>
            </a:r>
            <a:r>
              <a:rPr lang="ko-KR" altLang="en-US" sz="2800" dirty="0" smtClean="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rPr>
              <a:t>개발기초공부</a:t>
            </a:r>
            <a:r>
              <a:rPr lang="en-US" altLang="ko-KR" sz="2800" dirty="0" smtClean="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rPr>
              <a:t>&gt;</a:t>
            </a: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Html/</a:t>
            </a:r>
            <a:r>
              <a:rPr lang="en-US" altLang="ko-KR" sz="2400" dirty="0" err="1"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Css</a:t>
            </a: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기초공부</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Python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기초 공부</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JS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기초 공부</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DB</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작성</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Django</a:t>
            </a:r>
          </a:p>
        </p:txBody>
      </p:sp>
      <p:pic>
        <p:nvPicPr>
          <p:cNvPr id="2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672" y="998040"/>
            <a:ext cx="7581902" cy="3720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9137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17411" y="1645383"/>
            <a:ext cx="3195858" cy="1815882"/>
          </a:xfrm>
          <a:prstGeom prst="rect">
            <a:avLst/>
          </a:prstGeom>
          <a:noFill/>
        </p:spPr>
        <p:txBody>
          <a:bodyPr wrap="square" rtlCol="0">
            <a:spAutoFit/>
          </a:bodyPr>
          <a:lstStyle/>
          <a:p>
            <a:pPr algn="ctr"/>
            <a:r>
              <a:rPr lang="en-US" altLang="ko-KR" sz="4000" b="1" dirty="0" smtClean="0">
                <a:solidFill>
                  <a:srgbClr val="2187C9"/>
                </a:solidFill>
              </a:rPr>
              <a:t>2</a:t>
            </a:r>
            <a:r>
              <a:rPr lang="en-US" altLang="ko-KR" sz="4000" b="1" baseline="30000" dirty="0" smtClean="0">
                <a:solidFill>
                  <a:srgbClr val="2187C9"/>
                </a:solidFill>
              </a:rPr>
              <a:t>nd</a:t>
            </a:r>
            <a:r>
              <a:rPr lang="en-US" altLang="ko-KR" sz="4000" b="1" dirty="0" smtClean="0">
                <a:solidFill>
                  <a:srgbClr val="2187C9"/>
                </a:solidFill>
              </a:rPr>
              <a:t> SPRINT</a:t>
            </a:r>
          </a:p>
          <a:p>
            <a:pPr algn="ctr"/>
            <a:r>
              <a:rPr lang="en-US" altLang="ko-KR" sz="3600" b="1" dirty="0" smtClean="0">
                <a:solidFill>
                  <a:srgbClr val="2187C9"/>
                </a:solidFill>
              </a:rPr>
              <a:t>BURNDOWN </a:t>
            </a:r>
          </a:p>
          <a:p>
            <a:pPr algn="ctr"/>
            <a:r>
              <a:rPr lang="en-US" altLang="ko-KR" sz="3600" b="1" dirty="0" smtClean="0">
                <a:solidFill>
                  <a:srgbClr val="2187C9"/>
                </a:solidFill>
              </a:rPr>
              <a:t>CHART</a:t>
            </a:r>
            <a:endParaRPr lang="ko-KR" altLang="en-US" sz="3600" b="1" dirty="0">
              <a:solidFill>
                <a:srgbClr val="2187C9"/>
              </a:solidFill>
            </a:endParaRP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193" y="-219699"/>
            <a:ext cx="8314860" cy="6992597"/>
          </a:xfrm>
          <a:prstGeom prst="rect">
            <a:avLst/>
          </a:prstGeom>
        </p:spPr>
      </p:pic>
      <p:grpSp>
        <p:nvGrpSpPr>
          <p:cNvPr id="22" name="그룹 21"/>
          <p:cNvGrpSpPr/>
          <p:nvPr/>
        </p:nvGrpSpPr>
        <p:grpSpPr>
          <a:xfrm>
            <a:off x="317411" y="228599"/>
            <a:ext cx="2087816" cy="769441"/>
            <a:chOff x="317411" y="228599"/>
            <a:chExt cx="2087816" cy="769441"/>
          </a:xfrm>
        </p:grpSpPr>
        <p:sp>
          <p:nvSpPr>
            <p:cNvPr id="24" name="TextBox 23"/>
            <p:cNvSpPr txBox="1"/>
            <p:nvPr/>
          </p:nvSpPr>
          <p:spPr>
            <a:xfrm>
              <a:off x="859611" y="285750"/>
              <a:ext cx="1545616" cy="523220"/>
            </a:xfrm>
            <a:prstGeom prst="rect">
              <a:avLst/>
            </a:prstGeom>
            <a:noFill/>
          </p:spPr>
          <p:txBody>
            <a:bodyPr wrap="none" rtlCol="0">
              <a:spAutoFit/>
            </a:bodyPr>
            <a:lstStyle/>
            <a:p>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개발 일정</a:t>
              </a:r>
              <a:r>
                <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a:t>
              </a:r>
              <a:r>
                <a:rPr lang="ko-KR" altLang="en-US"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과정</a:t>
              </a:r>
              <a:endParaRPr lang="en-US" altLang="ko-KR" sz="1600" b="1" dirty="0" smtClean="0">
                <a:solidFill>
                  <a:schemeClr val="tx1">
                    <a:lumMod val="50000"/>
                    <a:lumOff val="50000"/>
                  </a:schemeClr>
                </a:solidFill>
                <a:latin typeface="나눔바른고딕" panose="020B0603020101020101" pitchFamily="50" charset="-127"/>
                <a:ea typeface="나눔바른고딕" panose="020B0603020101020101" pitchFamily="50" charset="-127"/>
              </a:endParaRPr>
            </a:p>
            <a:p>
              <a:r>
                <a:rPr lang="ko-KR" altLang="en-US" sz="1200" b="1" dirty="0" smtClean="0">
                  <a:solidFill>
                    <a:schemeClr val="tx1">
                      <a:lumMod val="50000"/>
                      <a:lumOff val="50000"/>
                    </a:schemeClr>
                  </a:solidFill>
                  <a:latin typeface="나눔바른고딕" panose="020B0603020101020101" pitchFamily="50" charset="-127"/>
                  <a:ea typeface="나눔바른고딕" panose="020B0603020101020101" pitchFamily="50" charset="-127"/>
                </a:rPr>
                <a:t>카페요</a:t>
              </a:r>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5" name="TextBox 24"/>
            <p:cNvSpPr txBox="1"/>
            <p:nvPr/>
          </p:nvSpPr>
          <p:spPr>
            <a:xfrm>
              <a:off x="317411" y="228599"/>
              <a:ext cx="187414" cy="769441"/>
            </a:xfrm>
            <a:prstGeom prst="rect">
              <a:avLst/>
            </a:prstGeom>
            <a:noFill/>
          </p:spPr>
          <p:txBody>
            <a:bodyPr wrap="square" rtlCol="0">
              <a:spAutoFit/>
            </a:bodyPr>
            <a:lstStyle/>
            <a:p>
              <a:endParaRPr lang="en-US" altLang="ko-KR" sz="3200" b="1" dirty="0">
                <a:solidFill>
                  <a:schemeClr val="bg1"/>
                </a:solidFill>
                <a:latin typeface="나눔바른고딕" panose="020B0603020101020101" pitchFamily="50" charset="-127"/>
                <a:ea typeface="나눔바른고딕" panose="020B0603020101020101" pitchFamily="50" charset="-127"/>
              </a:endParaRPr>
            </a:p>
            <a:p>
              <a:endParaRPr lang="ko-KR" altLang="en-US" sz="1200" b="1" dirty="0">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pic>
        <p:nvPicPr>
          <p:cNvPr id="26" name="그림 25">
            <a:extLst>
              <a:ext uri="{FF2B5EF4-FFF2-40B4-BE49-F238E27FC236}">
                <a16:creationId xmlns="" xmlns:a16="http://schemas.microsoft.com/office/drawing/2014/main" id="{38016779-125D-47EA-9E99-FB465FC5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8" b="91042" l="9936" r="92842">
                        <a14:foregroundMark x1="45085" y1="7292" x2="21368" y2="21146"/>
                        <a14:foregroundMark x1="21368" y1="21146" x2="12500" y2="31250"/>
                        <a14:foregroundMark x1="12500" y1="31250" x2="8474" y2="49910"/>
                        <a14:foregroundMark x1="21330" y1="79077" x2="27885" y2="83229"/>
                        <a14:foregroundMark x1="17302" y1="76526" x2="21110" y2="78938"/>
                        <a14:foregroundMark x1="27885" y1="83229" x2="55876" y2="89792"/>
                        <a14:foregroundMark x1="55876" y1="89792" x2="72863" y2="87813"/>
                        <a14:foregroundMark x1="72863" y1="87813" x2="85897" y2="77708"/>
                        <a14:foregroundMark x1="85897" y1="77708" x2="97222" y2="47917"/>
                        <a14:foregroundMark x1="97222" y1="47917" x2="90928" y2="29324"/>
                        <a14:foregroundMark x1="52965" y1="6447" x2="44338" y2="10104"/>
                        <a14:foregroundMark x1="55983" y1="14375" x2="43162" y2="22292"/>
                        <a14:foregroundMark x1="43162" y1="22292" x2="52671" y2="35104"/>
                        <a14:foregroundMark x1="52671" y1="35104" x2="68590" y2="30521"/>
                        <a14:foregroundMark x1="68590" y1="30521" x2="70833" y2="17396"/>
                        <a14:foregroundMark x1="70833" y1="17396" x2="57799" y2="9688"/>
                        <a14:foregroundMark x1="57799" y1="9688" x2="53312" y2="11563"/>
                        <a14:foregroundMark x1="79380" y1="18542" x2="69231" y2="9792"/>
                        <a14:foregroundMark x1="69231" y1="9792" x2="77671" y2="21250"/>
                        <a14:foregroundMark x1="77671" y1="21250" x2="79808" y2="18542"/>
                        <a14:foregroundMark x1="75534" y1="18542" x2="64850" y2="9583"/>
                        <a14:foregroundMark x1="64850" y1="9583" x2="75962" y2="20938"/>
                        <a14:foregroundMark x1="68483" y1="12708" x2="55235" y2="8958"/>
                        <a14:foregroundMark x1="55235" y1="8958" x2="69444" y2="13125"/>
                        <a14:foregroundMark x1="69444" y1="13125" x2="69444" y2="15104"/>
                        <a14:foregroundMark x1="67094" y1="10625" x2="53098" y2="8229"/>
                        <a14:foregroundMark x1="53098" y1="8229" x2="65812" y2="11979"/>
                        <a14:foregroundMark x1="88248" y1="30104" x2="82051" y2="17813"/>
                        <a14:foregroundMark x1="82051" y1="17813" x2="86859" y2="30417"/>
                        <a14:foregroundMark x1="86859" y1="30417" x2="87073" y2="30625"/>
                        <a14:foregroundMark x1="83440" y1="28750" x2="78419" y2="16042"/>
                        <a14:foregroundMark x1="78419" y1="16042" x2="82692" y2="29688"/>
                        <a14:foregroundMark x1="82692" y1="29688" x2="82479" y2="31042"/>
                        <a14:foregroundMark x1="82051" y1="23021" x2="71795" y2="14375"/>
                        <a14:foregroundMark x1="71795" y1="14375" x2="79487" y2="26875"/>
                        <a14:foregroundMark x1="79487" y1="26875" x2="82051" y2="23542"/>
                        <a14:foregroundMark x1="81731" y1="24896" x2="73184" y2="14479"/>
                        <a14:foregroundMark x1="73184" y1="14479" x2="77244" y2="28229"/>
                        <a14:foregroundMark x1="77244" y1="28229" x2="82265" y2="26354"/>
                        <a14:foregroundMark x1="83440" y1="24688" x2="75748" y2="13750"/>
                        <a14:foregroundMark x1="75748" y1="13750" x2="84188" y2="25104"/>
                        <a14:foregroundMark x1="84188" y1="25104" x2="84188" y2="27083"/>
                        <a14:foregroundMark x1="93376" y1="40208" x2="94765" y2="54375"/>
                        <a14:foregroundMark x1="94765" y1="54375" x2="81838" y2="79792"/>
                        <a14:foregroundMark x1="81838" y1="79792" x2="70726" y2="88021"/>
                        <a14:foregroundMark x1="70726" y1="88021" x2="57372" y2="92708"/>
                        <a14:foregroundMark x1="57372" y1="92708" x2="32799" y2="77188"/>
                        <a14:foregroundMark x1="32799" y1="77188" x2="12286" y2="54271"/>
                        <a14:foregroundMark x1="12286" y1="54271" x2="12607" y2="40521"/>
                        <a14:foregroundMark x1="12607" y1="40521" x2="29915" y2="18021"/>
                        <a14:foregroundMark x1="29915" y1="18021" x2="44979" y2="10417"/>
                        <a14:foregroundMark x1="44979" y1="10417" x2="60150" y2="9792"/>
                        <a14:foregroundMark x1="60150" y1="9792" x2="72650" y2="16667"/>
                        <a14:foregroundMark x1="72650" y1="16667" x2="91667" y2="37604"/>
                        <a14:foregroundMark x1="91667" y1="37604" x2="92842" y2="41458"/>
                        <a14:foregroundMark x1="92415" y1="45625" x2="79274" y2="76875"/>
                        <a14:foregroundMark x1="79274" y1="76875" x2="66667" y2="87292"/>
                        <a14:foregroundMark x1="66667" y1="87292" x2="50748" y2="91042"/>
                        <a14:foregroundMark x1="50748" y1="91042" x2="38782" y2="80521"/>
                        <a14:foregroundMark x1="38782" y1="80521" x2="24786" y2="55625"/>
                        <a14:foregroundMark x1="24786" y1="55625" x2="23184" y2="41875"/>
                        <a14:foregroundMark x1="23184" y1="41875" x2="28632" y2="29583"/>
                        <a14:foregroundMark x1="28632" y1="29583" x2="57585" y2="19167"/>
                        <a14:foregroundMark x1="57585" y1="19167" x2="71581" y2="27813"/>
                        <a14:foregroundMark x1="71581" y1="27813" x2="87927" y2="49688"/>
                        <a14:foregroundMark x1="87927" y1="49688" x2="88996" y2="53125"/>
                        <a14:foregroundMark x1="67308" y1="36979" x2="67949" y2="22708"/>
                        <a14:foregroundMark x1="67949" y1="22708" x2="56517" y2="14375"/>
                        <a14:foregroundMark x1="56517" y1="14375" x2="41987" y2="13438"/>
                        <a14:foregroundMark x1="41987" y1="13438" x2="25962" y2="22813"/>
                        <a14:foregroundMark x1="25962" y1="22813" x2="17842" y2="53438"/>
                        <a14:foregroundMark x1="17842" y1="53438" x2="21795" y2="69792"/>
                        <a14:foregroundMark x1="21795" y1="69792" x2="32799" y2="79896"/>
                        <a14:foregroundMark x1="32799" y1="79896" x2="61752" y2="84063"/>
                        <a14:foregroundMark x1="61752" y1="84063" x2="76603" y2="76250"/>
                        <a14:foregroundMark x1="76603" y1="76250" x2="87714" y2="60729"/>
                        <a14:foregroundMark x1="87714" y1="60729" x2="91667" y2="45938"/>
                        <a14:foregroundMark x1="91667" y1="45938" x2="87179" y2="31250"/>
                        <a14:foregroundMark x1="87179" y1="31250" x2="69338" y2="22500"/>
                        <a14:foregroundMark x1="69338" y1="22500" x2="65385" y2="22083"/>
                        <a14:foregroundMark x1="72650" y1="23958" x2="44231" y2="13854"/>
                        <a14:foregroundMark x1="44231" y1="13854" x2="31410" y2="21042"/>
                        <a14:foregroundMark x1="31410" y1="21042" x2="22650" y2="65417"/>
                        <a14:foregroundMark x1="22650" y1="65417" x2="26175" y2="79375"/>
                        <a14:foregroundMark x1="26175" y1="79375" x2="37393" y2="87917"/>
                        <a14:foregroundMark x1="37393" y1="87917" x2="52137" y2="87500"/>
                        <a14:foregroundMark x1="52137" y1="87500" x2="67949" y2="81354"/>
                        <a14:foregroundMark x1="67949" y1="81354" x2="78953" y2="71667"/>
                        <a14:foregroundMark x1="78953" y1="71667" x2="86218" y2="57500"/>
                        <a14:foregroundMark x1="86218" y1="57500" x2="87607" y2="40938"/>
                        <a14:foregroundMark x1="87607" y1="40938" x2="82265" y2="28333"/>
                        <a14:foregroundMark x1="82265" y1="28333" x2="71688" y2="22813"/>
                        <a14:foregroundMark x1="73077" y1="29167" x2="37714" y2="33021"/>
                        <a14:foregroundMark x1="37714" y1="33021" x2="25321" y2="44583"/>
                        <a14:foregroundMark x1="25321" y1="44583" x2="36111" y2="55521"/>
                        <a14:foregroundMark x1="36111" y1="55521" x2="76389" y2="42604"/>
                        <a14:foregroundMark x1="76389" y1="42604" x2="78632" y2="28750"/>
                        <a14:foregroundMark x1="78632" y1="28750" x2="72863" y2="27500"/>
                        <a14:foregroundMark x1="63462" y1="31250" x2="49145" y2="34167"/>
                        <a14:foregroundMark x1="49145" y1="34167" x2="37179" y2="42083"/>
                        <a14:foregroundMark x1="37179" y1="42083" x2="27671" y2="53333"/>
                        <a14:foregroundMark x1="27671" y1="53333" x2="46261" y2="48958"/>
                        <a14:foregroundMark x1="46261" y1="48958" x2="61538" y2="36042"/>
                        <a14:foregroundMark x1="61538" y1="36042" x2="62927" y2="28958"/>
                        <a14:foregroundMark x1="60256" y1="30833" x2="43697" y2="32604"/>
                        <a14:foregroundMark x1="43697" y1="32604" x2="31838" y2="40000"/>
                        <a14:foregroundMark x1="31838" y1="40000" x2="45406" y2="45208"/>
                        <a14:foregroundMark x1="45406" y1="45208" x2="60363" y2="38542"/>
                        <a14:foregroundMark x1="60363" y1="38542" x2="58120" y2="33646"/>
                        <a14:foregroundMark x1="64637" y1="28229" x2="35043" y2="35521"/>
                        <a14:foregroundMark x1="35043" y1="35521" x2="20192" y2="46458"/>
                        <a14:foregroundMark x1="20192" y1="46458" x2="38889" y2="56979"/>
                        <a14:foregroundMark x1="38889" y1="56979" x2="83761" y2="48854"/>
                        <a14:foregroundMark x1="83761" y1="48854" x2="68483" y2="40521"/>
                        <a14:foregroundMark x1="81517" y1="52917" x2="67735" y2="50000"/>
                        <a14:foregroundMark x1="67735" y1="50000" x2="59936" y2="61563"/>
                        <a14:foregroundMark x1="59936" y1="61563" x2="72329" y2="67292"/>
                        <a14:foregroundMark x1="72329" y1="67292" x2="87607" y2="55625"/>
                        <a14:foregroundMark x1="87607" y1="55625" x2="84722" y2="49167"/>
                        <a14:foregroundMark x1="81517" y1="48021" x2="62714" y2="71250"/>
                        <a14:foregroundMark x1="62714" y1="71250" x2="77244" y2="66250"/>
                        <a14:foregroundMark x1="77244" y1="66250" x2="83761" y2="53125"/>
                        <a14:foregroundMark x1="83761" y1="53125" x2="84402" y2="47813"/>
                        <a14:foregroundMark x1="83761" y1="51771" x2="72222" y2="66354"/>
                        <a14:foregroundMark x1="72222" y1="66354" x2="87714" y2="60729"/>
                        <a14:foregroundMark x1="87714" y1="60729" x2="85684" y2="54167"/>
                        <a14:foregroundMark x1="77457" y1="67083" x2="59509" y2="73333"/>
                        <a14:foregroundMark x1="59509" y1="73333" x2="44658" y2="73958"/>
                        <a14:foregroundMark x1="44658" y1="73958" x2="48932" y2="86771"/>
                        <a14:foregroundMark x1="48932" y1="86771" x2="66239" y2="79479"/>
                        <a14:foregroundMark x1="66239" y1="79479" x2="77137" y2="67917"/>
                        <a14:foregroundMark x1="77137" y1="67917" x2="79594" y2="61146"/>
                        <a14:foregroundMark x1="80342" y1="59479" x2="65278" y2="69688"/>
                        <a14:foregroundMark x1="65278" y1="69688" x2="57051" y2="80938"/>
                        <a14:foregroundMark x1="57051" y1="80938" x2="71368" y2="75625"/>
                        <a14:foregroundMark x1="71368" y1="75625" x2="81838" y2="63125"/>
                        <a14:foregroundMark x1="81838" y1="63125" x2="83440" y2="56667"/>
                        <a14:foregroundMark x1="52564" y1="67083" x2="57372" y2="33125"/>
                        <a14:foregroundMark x1="57372" y1="33125" x2="40385" y2="40000"/>
                        <a14:foregroundMark x1="40385" y1="40000" x2="36004" y2="78125"/>
                        <a14:foregroundMark x1="36004" y1="78125" x2="53098" y2="72917"/>
                        <a14:foregroundMark x1="53098" y1="72917" x2="59295" y2="46875"/>
                        <a14:foregroundMark x1="71902" y1="57396" x2="63034" y2="21979"/>
                        <a14:foregroundMark x1="63034" y1="21979" x2="49145" y2="22188"/>
                        <a14:foregroundMark x1="49145" y1="22188" x2="36538" y2="28958"/>
                        <a14:foregroundMark x1="36538" y1="28958" x2="26603" y2="38438"/>
                        <a14:foregroundMark x1="26603" y1="38438" x2="21688" y2="52812"/>
                        <a14:foregroundMark x1="21688" y1="52812" x2="23718" y2="72604"/>
                        <a14:foregroundMark x1="23718" y1="72604" x2="35897" y2="80104"/>
                        <a14:foregroundMark x1="35897" y1="80104" x2="50534" y2="80000"/>
                        <a14:foregroundMark x1="50534" y1="80000" x2="64316" y2="72813"/>
                        <a14:foregroundMark x1="64316" y1="72813" x2="73077" y2="54583"/>
                        <a14:foregroundMark x1="82479" y1="56979" x2="67949" y2="66771"/>
                        <a14:foregroundMark x1="67949" y1="66771" x2="59722" y2="78854"/>
                        <a14:foregroundMark x1="59722" y1="78854" x2="76496" y2="75417"/>
                        <a14:foregroundMark x1="76496" y1="75417" x2="81731" y2="62396"/>
                        <a14:foregroundMark x1="81731" y1="62396" x2="79808" y2="61875"/>
                        <a14:foregroundMark x1="84722" y1="47292" x2="69338" y2="46042"/>
                        <a14:foregroundMark x1="69338" y1="46042" x2="83974" y2="48333"/>
                        <a14:foregroundMark x1="83974" y1="48333" x2="83761" y2="45417"/>
                        <a14:foregroundMark x1="68483" y1="47500" x2="48825" y2="47188"/>
                        <a14:foregroundMark x1="48825" y1="47188" x2="36218" y2="55625"/>
                        <a14:foregroundMark x1="36218" y1="55625" x2="55983" y2="58958"/>
                        <a14:foregroundMark x1="55983" y1="58958" x2="69017" y2="48854"/>
                        <a14:foregroundMark x1="69017" y1="48854" x2="65385" y2="41146"/>
                        <a14:foregroundMark x1="51603" y1="38542" x2="38889" y2="45729"/>
                        <a14:foregroundMark x1="38889" y1="45729" x2="30556" y2="57813"/>
                        <a14:foregroundMark x1="30556" y1="57813" x2="27457" y2="71354"/>
                        <a14:foregroundMark x1="27457" y1="71354" x2="39530" y2="64583"/>
                        <a14:foregroundMark x1="39530" y1="64583" x2="52564" y2="33229"/>
                        <a14:foregroundMark x1="52564" y1="33229" x2="52564" y2="32708"/>
                        <a14:foregroundMark x1="41026" y1="32500" x2="27350" y2="39063"/>
                        <a14:foregroundMark x1="27350" y1="39063" x2="44658" y2="41458"/>
                        <a14:foregroundMark x1="44658" y1="41458" x2="36432" y2="35729"/>
                        <a14:foregroundMark x1="61004" y1="20938" x2="43269" y2="29063"/>
                        <a14:foregroundMark x1="43269" y1="29063" x2="27991" y2="42396"/>
                        <a14:foregroundMark x1="27991" y1="42396" x2="21474" y2="54792"/>
                        <a14:foregroundMark x1="21474" y1="54792" x2="55021" y2="33646"/>
                        <a14:foregroundMark x1="55021" y1="33646" x2="59615" y2="25833"/>
                        <a14:foregroundMark x1="61752" y1="37917" x2="64744" y2="69688"/>
                        <a14:foregroundMark x1="64744" y1="69688" x2="71474" y2="58021"/>
                        <a14:foregroundMark x1="71474" y1="58021" x2="71154" y2="43646"/>
                        <a14:foregroundMark x1="71154" y1="43646" x2="59295" y2="38542"/>
                        <a14:foregroundMark x1="29915" y1="39063" x2="29167" y2="52708"/>
                        <a14:foregroundMark x1="29167" y1="52708" x2="33547" y2="39688"/>
                        <a14:foregroundMark x1="33547" y1="39688" x2="32051" y2="39063"/>
                        <a14:foregroundMark x1="66132" y1="68958" x2="64850" y2="70104"/>
                        <a14:foregroundMark x1="69765" y1="71250" x2="70192" y2="71042"/>
                        <a14:foregroundMark x1="68056" y1="69167" x2="59722" y2="80625"/>
                        <a14:foregroundMark x1="59722" y1="80625" x2="72115" y2="72500"/>
                        <a14:foregroundMark x1="72115" y1="72500" x2="68056" y2="69896"/>
                        <a14:backgroundMark x1="7479" y1="49896" x2="7265" y2="64479"/>
                        <a14:backgroundMark x1="7265" y1="64479" x2="13675" y2="76146"/>
                        <a14:backgroundMark x1="13675" y1="76146" x2="10470" y2="62500"/>
                        <a14:backgroundMark x1="10470" y1="62500" x2="5235" y2="53646"/>
                        <a14:backgroundMark x1="91667" y1="21146" x2="83333" y2="9375"/>
                        <a14:backgroundMark x1="83333" y1="9375" x2="70513" y2="4479"/>
                        <a14:backgroundMark x1="70513" y1="4479" x2="56410" y2="5938"/>
                        <a14:backgroundMark x1="56410" y1="5938" x2="58710" y2="7116"/>
                        <a14:backgroundMark x1="87655" y1="24879" x2="91560" y2="28854"/>
                        <a14:backgroundMark x1="91560" y1="28854" x2="90705" y2="20729"/>
                        <a14:backgroundMark x1="84722" y1="12500" x2="72009" y2="5417"/>
                        <a14:backgroundMark x1="72009" y1="5417" x2="76426" y2="13336"/>
                        <a14:backgroundMark x1="81226" y1="15572" x2="86645" y2="11979"/>
                        <a14:backgroundMark x1="81139" y1="15630" x2="81202" y2="15588"/>
                        <a14:backgroundMark x1="89744" y1="20208" x2="79915" y2="10833"/>
                        <a14:backgroundMark x1="68122" y1="7338" x2="66560" y2="6875"/>
                        <a14:backgroundMark x1="71511" y1="8342" x2="68136" y2="7342"/>
                        <a14:backgroundMark x1="79915" y1="10833" x2="71583" y2="8364"/>
                        <a14:backgroundMark x1="78978" y1="13577" x2="89530" y2="19271"/>
                        <a14:backgroundMark x1="74770" y1="11306" x2="77413" y2="12732"/>
                        <a14:backgroundMark x1="72984" y1="10342" x2="74759" y2="11300"/>
                        <a14:backgroundMark x1="69301" y1="8354" x2="70517" y2="9010"/>
                        <a14:backgroundMark x1="66560" y1="6875" x2="68362" y2="7848"/>
                        <a14:backgroundMark x1="92415" y1="21458" x2="91453" y2="20521"/>
                        <a14:backgroundMark x1="94124" y1="19479" x2="92842" y2="19479"/>
                        <a14:backgroundMark x1="93803" y1="21146" x2="82051" y2="12604"/>
                        <a14:backgroundMark x1="82051" y1="12604" x2="84042" y2="17121"/>
                        <a14:backgroundMark x1="87701" y1="25000" x2="90705" y2="18333"/>
                        <a14:backgroundMark x1="95513" y1="30625" x2="96047" y2="28750"/>
                        <a14:backgroundMark x1="9829" y1="71250" x2="9829" y2="72500"/>
                        <a14:backgroundMark x1="18590" y1="82604" x2="17308" y2="82083"/>
                        <a14:backgroundMark x1="21902" y1="84896" x2="14957" y2="73125"/>
                        <a14:backgroundMark x1="14957" y1="73125" x2="13248" y2="87708"/>
                        <a14:backgroundMark x1="13248" y1="87708" x2="20513" y2="80938"/>
                        <a14:backgroundMark x1="63854" y1="7368" x2="52244" y2="5208"/>
                        <a14:backgroundMark x1="66998" y1="7953" x2="64063" y2="7407"/>
                        <a14:backgroundMark x1="68483" y1="8229" x2="67036" y2="7960"/>
                        <a14:backgroundMark x1="52244" y1="5208" x2="62927" y2="6875"/>
                      </a14:backgroundRemoval>
                    </a14:imgEffect>
                  </a14:imgLayer>
                </a14:imgProps>
              </a:ext>
            </a:extLst>
          </a:blip>
          <a:stretch>
            <a:fillRect/>
          </a:stretch>
        </p:blipFill>
        <p:spPr>
          <a:xfrm>
            <a:off x="242049" y="232608"/>
            <a:ext cx="561952" cy="576361"/>
          </a:xfrm>
          <a:prstGeom prst="rect">
            <a:avLst/>
          </a:prstGeom>
        </p:spPr>
      </p:pic>
      <p:sp>
        <p:nvSpPr>
          <p:cNvPr id="20" name="TextBox 19"/>
          <p:cNvSpPr txBox="1"/>
          <p:nvPr/>
        </p:nvSpPr>
        <p:spPr>
          <a:xfrm>
            <a:off x="94317" y="3483765"/>
            <a:ext cx="3438160" cy="2800767"/>
          </a:xfrm>
          <a:prstGeom prst="rect">
            <a:avLst/>
          </a:prstGeom>
          <a:noFill/>
          <a:ln w="3175">
            <a:solidFill>
              <a:schemeClr val="tx1"/>
            </a:solidFill>
          </a:ln>
        </p:spPr>
        <p:txBody>
          <a:bodyPr wrap="square" rtlCol="0">
            <a:spAutoFit/>
          </a:bodyPr>
          <a:lstStyle/>
          <a:p>
            <a:pPr algn="ctr"/>
            <a:r>
              <a:rPr lang="en-US" altLang="ko-KR" sz="28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&lt;</a:t>
            </a:r>
            <a:r>
              <a:rPr lang="ko-KR" altLang="en-US" sz="28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개발</a:t>
            </a:r>
            <a:r>
              <a:rPr lang="en-US" altLang="ko-KR" sz="28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&gt;</a:t>
            </a: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Index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화면구현</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Detail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화면구현</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Results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화면구현</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Django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카페 작성</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r>
              <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Django </a:t>
            </a:r>
            <a:r>
              <a:rPr lang="ko-KR" altLang="en-US"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rPr>
              <a:t>카페 카테고리</a:t>
            </a:r>
            <a:endParaRPr lang="en-US" altLang="ko-KR" sz="2400" dirty="0" smtClean="0">
              <a:solidFill>
                <a:schemeClr val="bg2">
                  <a:lumMod val="50000"/>
                </a:schemeClr>
              </a:solidFill>
              <a:latin typeface="HY나무B" panose="02030600000101010101" pitchFamily="18" charset="-127"/>
              <a:ea typeface="HY나무B" panose="02030600000101010101" pitchFamily="18" charset="-127"/>
              <a:cs typeface="Ebrima" panose="02000000000000000000" pitchFamily="2" charset="0"/>
            </a:endParaRPr>
          </a:p>
          <a:p>
            <a:pPr algn="ctr"/>
            <a:endParaRPr lang="ko-KR" altLang="en-US" sz="2800" dirty="0">
              <a:solidFill>
                <a:schemeClr val="bg2">
                  <a:lumMod val="50000"/>
                </a:schemeClr>
              </a:solidFill>
              <a:latin typeface="Gadugi" panose="020B0502040204020203" pitchFamily="34" charset="0"/>
              <a:ea typeface="HY나무B" panose="02030600000101010101" pitchFamily="18" charset="-127"/>
              <a:cs typeface="Ebrima" panose="02000000000000000000" pitchFamily="2" charset="0"/>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4723" y="998040"/>
            <a:ext cx="7543800" cy="3704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338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TotalTime>
  <Words>802</Words>
  <Application>Microsoft Office PowerPoint</Application>
  <PresentationFormat>사용자 지정</PresentationFormat>
  <Paragraphs>210</Paragraphs>
  <Slides>27</Slides>
  <Notes>9</Notes>
  <HiddenSlides>0</HiddenSlides>
  <MMClips>0</MMClips>
  <ScaleCrop>false</ScaleCrop>
  <HeadingPairs>
    <vt:vector size="4" baseType="variant">
      <vt:variant>
        <vt:lpstr>테마</vt:lpstr>
      </vt:variant>
      <vt:variant>
        <vt:i4>1</vt:i4>
      </vt:variant>
      <vt:variant>
        <vt:lpstr>슬라이드 제목</vt:lpstr>
      </vt:variant>
      <vt:variant>
        <vt:i4>27</vt:i4>
      </vt:variant>
    </vt:vector>
  </HeadingPairs>
  <TitlesOfParts>
    <vt:vector size="28"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ICCT</dc:creator>
  <cp:lastModifiedBy>Windows User</cp:lastModifiedBy>
  <cp:revision>338</cp:revision>
  <dcterms:created xsi:type="dcterms:W3CDTF">2016-06-13T08:17:34Z</dcterms:created>
  <dcterms:modified xsi:type="dcterms:W3CDTF">2020-06-12T14:22:46Z</dcterms:modified>
</cp:coreProperties>
</file>